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72" r:id="rId2"/>
    <p:sldId id="282" r:id="rId3"/>
    <p:sldId id="281" r:id="rId4"/>
    <p:sldId id="280" r:id="rId5"/>
    <p:sldId id="279" r:id="rId6"/>
    <p:sldId id="278" r:id="rId7"/>
    <p:sldId id="277" r:id="rId8"/>
    <p:sldId id="274" r:id="rId9"/>
    <p:sldId id="276" r:id="rId10"/>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3019" autoAdjust="0"/>
  </p:normalViewPr>
  <p:slideViewPr>
    <p:cSldViewPr>
      <p:cViewPr>
        <p:scale>
          <a:sx n="100" d="100"/>
          <a:sy n="100" d="100"/>
        </p:scale>
        <p:origin x="-822" y="228"/>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B2BEC2-E04E-48B2-B40F-1D85F37D1583}" type="datetimeFigureOut">
              <a:rPr lang="ru-RU" smtClean="0"/>
              <a:pPr/>
              <a:t>20.10.2015</a:t>
            </a:fld>
            <a:endParaRPr lang="ru-RU"/>
          </a:p>
        </p:txBody>
      </p:sp>
      <p:sp>
        <p:nvSpPr>
          <p:cNvPr id="4" name="Образ слайда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FBB529-D244-4CAE-82BD-A7D29B96B7F0}" type="slidenum">
              <a:rPr lang="ru-RU" smtClean="0"/>
              <a:pPr/>
              <a:t>‹#›</a:t>
            </a:fld>
            <a:endParaRPr lang="ru-RU"/>
          </a:p>
        </p:txBody>
      </p:sp>
    </p:spTree>
    <p:extLst>
      <p:ext uri="{BB962C8B-B14F-4D97-AF65-F5344CB8AC3E}">
        <p14:creationId xmlns="" xmlns:p14="http://schemas.microsoft.com/office/powerpoint/2010/main" val="3215655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F26420D-0799-494D-8C3B-CFB70137D1FA}" type="datetimeFigureOut">
              <a:rPr lang="ru-RU" smtClean="0"/>
              <a:pPr/>
              <a:t>20.10.2015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0735B4C-CBB0-4EBB-9962-74915F1FF48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F26420D-0799-494D-8C3B-CFB70137D1FA}" type="datetimeFigureOut">
              <a:rPr lang="ru-RU" smtClean="0"/>
              <a:pPr/>
              <a:t>20.10.2015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0735B4C-CBB0-4EBB-9962-74915F1FF48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85"/>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185"/>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F26420D-0799-494D-8C3B-CFB70137D1FA}" type="datetimeFigureOut">
              <a:rPr lang="ru-RU" smtClean="0"/>
              <a:pPr/>
              <a:t>20.10.2015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0735B4C-CBB0-4EBB-9962-74915F1FF48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F26420D-0799-494D-8C3B-CFB70137D1FA}" type="datetimeFigureOut">
              <a:rPr lang="ru-RU" smtClean="0"/>
              <a:pPr/>
              <a:t>20.10.2015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0735B4C-CBB0-4EBB-9962-74915F1FF48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F26420D-0799-494D-8C3B-CFB70137D1FA}" type="datetimeFigureOut">
              <a:rPr lang="ru-RU" smtClean="0"/>
              <a:pPr/>
              <a:t>20.10.2015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0735B4C-CBB0-4EBB-9962-74915F1FF48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F26420D-0799-494D-8C3B-CFB70137D1FA}" type="datetimeFigureOut">
              <a:rPr lang="ru-RU" smtClean="0"/>
              <a:pPr/>
              <a:t>20.10.2015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0735B4C-CBB0-4EBB-9962-74915F1FF48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F26420D-0799-494D-8C3B-CFB70137D1FA}" type="datetimeFigureOut">
              <a:rPr lang="ru-RU" smtClean="0"/>
              <a:pPr/>
              <a:t>20.10.2015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0735B4C-CBB0-4EBB-9962-74915F1FF48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F26420D-0799-494D-8C3B-CFB70137D1FA}" type="datetimeFigureOut">
              <a:rPr lang="ru-RU" smtClean="0"/>
              <a:pPr/>
              <a:t>20.10.2015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0735B4C-CBB0-4EBB-9962-74915F1FF48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F26420D-0799-494D-8C3B-CFB70137D1FA}" type="datetimeFigureOut">
              <a:rPr lang="ru-RU" smtClean="0"/>
              <a:pPr/>
              <a:t>20.10.2015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0735B4C-CBB0-4EBB-9962-74915F1FF48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F26420D-0799-494D-8C3B-CFB70137D1FA}" type="datetimeFigureOut">
              <a:rPr lang="ru-RU" smtClean="0"/>
              <a:pPr/>
              <a:t>20.10.2015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0735B4C-CBB0-4EBB-9962-74915F1FF48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F26420D-0799-494D-8C3B-CFB70137D1FA}" type="datetimeFigureOut">
              <a:rPr lang="ru-RU" smtClean="0"/>
              <a:pPr/>
              <a:t>20.10.2015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0735B4C-CBB0-4EBB-9962-74915F1FF48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DF26420D-0799-494D-8C3B-CFB70137D1FA}" type="datetimeFigureOut">
              <a:rPr lang="ru-RU" smtClean="0"/>
              <a:pPr/>
              <a:t>20.10.2015</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F0735B4C-CBB0-4EBB-9962-74915F1FF48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060848" y="470386"/>
            <a:ext cx="4582862" cy="369332"/>
          </a:xfrm>
          <a:prstGeom prst="rect">
            <a:avLst/>
          </a:prstGeom>
        </p:spPr>
        <p:txBody>
          <a:bodyPr wrap="square">
            <a:spAutoFit/>
          </a:bodyPr>
          <a:lstStyle/>
          <a:p>
            <a:pPr algn="just"/>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5"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217040"/>
            <a:ext cx="6924594" cy="93610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1214422" y="1142976"/>
            <a:ext cx="4500594" cy="1938992"/>
          </a:xfrm>
          <a:prstGeom prst="rect">
            <a:avLst/>
          </a:prstGeom>
        </p:spPr>
        <p:txBody>
          <a:bodyPr wrap="square">
            <a:spAutoFit/>
          </a:bodyPr>
          <a:lstStyle/>
          <a:p>
            <a:pPr lvl="0" algn="ctr" fontAlgn="base">
              <a:spcBef>
                <a:spcPct val="0"/>
              </a:spcBef>
              <a:spcAft>
                <a:spcPct val="0"/>
              </a:spcAft>
            </a:pPr>
            <a:r>
              <a:rPr lang="ru-RU" sz="4000" b="1" i="1" dirty="0" smtClean="0">
                <a:latin typeface="Times New Roman" pitchFamily="18" charset="0"/>
                <a:ea typeface="Times New Roman" pitchFamily="18" charset="0"/>
                <a:cs typeface="Times New Roman" pitchFamily="18" charset="0"/>
              </a:rPr>
              <a:t>О здоровом питании детей  в ДОУ </a:t>
            </a:r>
            <a:endParaRPr lang="ru-RU" sz="4000" b="1" dirty="0" smtClean="0">
              <a:latin typeface="Times New Roman" pitchFamily="18" charset="0"/>
              <a:ea typeface="Times New Roman" pitchFamily="18" charset="0"/>
              <a:cs typeface="Times New Roman" pitchFamily="18" charset="0"/>
            </a:endParaRPr>
          </a:p>
        </p:txBody>
      </p:sp>
      <p:pic>
        <p:nvPicPr>
          <p:cNvPr id="8" name="Рисунок 7" descr="C:\Users\user\Desktop\30\C 7.jpg"/>
          <p:cNvPicPr/>
          <p:nvPr/>
        </p:nvPicPr>
        <p:blipFill>
          <a:blip r:embed="rId3" cstate="print"/>
          <a:srcRect/>
          <a:stretch>
            <a:fillRect/>
          </a:stretch>
        </p:blipFill>
        <p:spPr bwMode="auto">
          <a:xfrm>
            <a:off x="1071546" y="3643306"/>
            <a:ext cx="4992221" cy="3998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060848" y="470386"/>
            <a:ext cx="4582862" cy="369332"/>
          </a:xfrm>
          <a:prstGeom prst="rect">
            <a:avLst/>
          </a:prstGeom>
        </p:spPr>
        <p:txBody>
          <a:bodyPr wrap="square">
            <a:spAutoFit/>
          </a:bodyPr>
          <a:lstStyle/>
          <a:p>
            <a:pPr algn="just"/>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5"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217040"/>
            <a:ext cx="6924594" cy="93610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642918" y="785786"/>
            <a:ext cx="5572164" cy="3416320"/>
          </a:xfrm>
          <a:prstGeom prst="rect">
            <a:avLst/>
          </a:prstGeom>
        </p:spPr>
        <p:txBody>
          <a:bodyPr wrap="square">
            <a:spAutoFit/>
          </a:bodyPr>
          <a:lstStyle/>
          <a:p>
            <a:r>
              <a:rPr lang="en-US" b="1" i="1" dirty="0" smtClean="0">
                <a:latin typeface="Times New Roman" pitchFamily="18" charset="0"/>
                <a:cs typeface="Times New Roman" pitchFamily="18" charset="0"/>
              </a:rPr>
              <a:t> </a:t>
            </a:r>
            <a:r>
              <a:rPr lang="ru-RU" b="1" i="1" dirty="0" smtClean="0">
                <a:latin typeface="Times New Roman" pitchFamily="18" charset="0"/>
                <a:cs typeface="Times New Roman" pitchFamily="18" charset="0"/>
              </a:rPr>
              <a:t>Одним из приоритетных направлений нашего детского сада</a:t>
            </a:r>
            <a:r>
              <a:rPr lang="en-US" b="1" i="1" dirty="0" smtClean="0">
                <a:latin typeface="Times New Roman" pitchFamily="18" charset="0"/>
                <a:cs typeface="Times New Roman" pitchFamily="18" charset="0"/>
              </a:rPr>
              <a:t> </a:t>
            </a:r>
            <a:r>
              <a:rPr lang="ru-RU" b="1" i="1" dirty="0" smtClean="0">
                <a:latin typeface="Times New Roman" pitchFamily="18" charset="0"/>
                <a:cs typeface="Times New Roman" pitchFamily="18" charset="0"/>
              </a:rPr>
              <a:t>является укрепление здоровья детей с аллергическими заболеваниями.</a:t>
            </a:r>
            <a:br>
              <a:rPr lang="ru-RU" b="1" i="1" dirty="0" smtClean="0">
                <a:latin typeface="Times New Roman" pitchFamily="18" charset="0"/>
                <a:cs typeface="Times New Roman" pitchFamily="18" charset="0"/>
              </a:rPr>
            </a:br>
            <a:r>
              <a:rPr lang="en-US" b="1" i="1" dirty="0" smtClean="0">
                <a:latin typeface="Times New Roman" pitchFamily="18" charset="0"/>
                <a:cs typeface="Times New Roman" pitchFamily="18" charset="0"/>
              </a:rPr>
              <a:t>    </a:t>
            </a:r>
            <a:r>
              <a:rPr lang="ru-RU" b="1" i="1" dirty="0" smtClean="0">
                <a:latin typeface="Times New Roman" pitchFamily="18" charset="0"/>
                <a:cs typeface="Times New Roman" pitchFamily="18" charset="0"/>
              </a:rPr>
              <a:t>В детском саду функционируют 11 групп, из них </a:t>
            </a:r>
            <a:r>
              <a:rPr lang="ru-RU" b="1" i="1" dirty="0" smtClean="0">
                <a:latin typeface="Times New Roman" pitchFamily="18" charset="0"/>
                <a:cs typeface="Times New Roman" pitchFamily="18" charset="0"/>
              </a:rPr>
              <a:t>3 </a:t>
            </a:r>
            <a:r>
              <a:rPr lang="ru-RU" b="1" i="1" dirty="0" smtClean="0">
                <a:latin typeface="Times New Roman" pitchFamily="18" charset="0"/>
                <a:cs typeface="Times New Roman" pitchFamily="18" charset="0"/>
              </a:rPr>
              <a:t>аллергические </a:t>
            </a:r>
            <a:r>
              <a:rPr lang="ru-RU" b="1" i="1" dirty="0" smtClean="0">
                <a:latin typeface="Times New Roman" pitchFamily="18" charset="0"/>
                <a:cs typeface="Times New Roman" pitchFamily="18" charset="0"/>
              </a:rPr>
              <a:t>(58 детей). </a:t>
            </a:r>
            <a:r>
              <a:rPr lang="ru-RU" b="1" i="1" dirty="0" smtClean="0">
                <a:latin typeface="Times New Roman" pitchFamily="18" charset="0"/>
                <a:cs typeface="Times New Roman" pitchFamily="18" charset="0"/>
              </a:rPr>
              <a:t>Эти группы посещают дети с диагнозами: пищевая аллергия, </a:t>
            </a:r>
            <a:r>
              <a:rPr lang="ru-RU" b="1" i="1" dirty="0" err="1" smtClean="0">
                <a:latin typeface="Times New Roman" pitchFamily="18" charset="0"/>
                <a:cs typeface="Times New Roman" pitchFamily="18" charset="0"/>
              </a:rPr>
              <a:t>атопический</a:t>
            </a:r>
            <a:r>
              <a:rPr lang="ru-RU" b="1" i="1" dirty="0" smtClean="0">
                <a:latin typeface="Times New Roman" pitchFamily="18" charset="0"/>
                <a:cs typeface="Times New Roman" pitchFamily="18" charset="0"/>
              </a:rPr>
              <a:t> дерматит, бронхиальная астма, </a:t>
            </a:r>
            <a:r>
              <a:rPr lang="ru-RU" b="1" i="1" dirty="0" err="1" smtClean="0">
                <a:latin typeface="Times New Roman" pitchFamily="18" charset="0"/>
                <a:cs typeface="Times New Roman" pitchFamily="18" charset="0"/>
              </a:rPr>
              <a:t>обструктивный</a:t>
            </a:r>
            <a:r>
              <a:rPr lang="ru-RU" b="1" i="1" dirty="0" smtClean="0">
                <a:latin typeface="Times New Roman" pitchFamily="18" charset="0"/>
                <a:cs typeface="Times New Roman" pitchFamily="18" charset="0"/>
              </a:rPr>
              <a:t> рецидивирующий бронхит.</a:t>
            </a:r>
            <a:br>
              <a:rPr lang="ru-RU" b="1" i="1" dirty="0" smtClean="0">
                <a:latin typeface="Times New Roman" pitchFamily="18" charset="0"/>
                <a:cs typeface="Times New Roman" pitchFamily="18" charset="0"/>
              </a:rPr>
            </a:br>
            <a:r>
              <a:rPr lang="en-US" b="1" i="1" dirty="0" smtClean="0">
                <a:latin typeface="Times New Roman" pitchFamily="18" charset="0"/>
                <a:cs typeface="Times New Roman" pitchFamily="18" charset="0"/>
              </a:rPr>
              <a:t>    </a:t>
            </a:r>
            <a:r>
              <a:rPr lang="ru-RU" b="1" i="1" dirty="0" smtClean="0">
                <a:latin typeface="Times New Roman" pitchFamily="18" charset="0"/>
                <a:cs typeface="Times New Roman" pitchFamily="18" charset="0"/>
              </a:rPr>
              <a:t>Лечебно-профилактические и воспитательные мероприятия проводят врач-аллерголог, мед. сестры, педагог-психолог, учитель-логопед, инструктор по физической культуре, воспитатели.</a:t>
            </a:r>
            <a:endParaRPr lang="ru-RU" dirty="0"/>
          </a:p>
        </p:txBody>
      </p:sp>
      <p:pic>
        <p:nvPicPr>
          <p:cNvPr id="9" name="Picture 2" descr="F:\C 35.jpg"/>
          <p:cNvPicPr>
            <a:picLocks noChangeAspect="1" noChangeArrowheads="1"/>
          </p:cNvPicPr>
          <p:nvPr/>
        </p:nvPicPr>
        <p:blipFill>
          <a:blip r:embed="rId3" cstate="print"/>
          <a:srcRect/>
          <a:stretch>
            <a:fillRect/>
          </a:stretch>
        </p:blipFill>
        <p:spPr bwMode="auto">
          <a:xfrm>
            <a:off x="908720" y="4429125"/>
            <a:ext cx="5040560" cy="3671268"/>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060848" y="470386"/>
            <a:ext cx="4582862" cy="369332"/>
          </a:xfrm>
          <a:prstGeom prst="rect">
            <a:avLst/>
          </a:prstGeom>
        </p:spPr>
        <p:txBody>
          <a:bodyPr wrap="square">
            <a:spAutoFit/>
          </a:bodyPr>
          <a:lstStyle/>
          <a:p>
            <a:pPr algn="just"/>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5"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217040"/>
            <a:ext cx="6924594" cy="93610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 name="Рисунок 5" descr="C:\Users\user\Desktop\30\С 6.jpg"/>
          <p:cNvPicPr/>
          <p:nvPr/>
        </p:nvPicPr>
        <p:blipFill>
          <a:blip r:embed="rId3" cstate="print"/>
          <a:srcRect/>
          <a:stretch>
            <a:fillRect/>
          </a:stretch>
        </p:blipFill>
        <p:spPr bwMode="auto">
          <a:xfrm>
            <a:off x="1196752" y="3419872"/>
            <a:ext cx="4608512" cy="4968552"/>
          </a:xfrm>
          <a:prstGeom prst="rect">
            <a:avLst/>
          </a:prstGeom>
          <a:noFill/>
          <a:ln w="9525">
            <a:noFill/>
            <a:miter lim="800000"/>
            <a:headEnd/>
            <a:tailEnd/>
          </a:ln>
        </p:spPr>
      </p:pic>
      <p:sp>
        <p:nvSpPr>
          <p:cNvPr id="9" name="Прямоугольник 8"/>
          <p:cNvSpPr/>
          <p:nvPr/>
        </p:nvSpPr>
        <p:spPr>
          <a:xfrm>
            <a:off x="785794" y="1071538"/>
            <a:ext cx="5429288" cy="1754326"/>
          </a:xfrm>
          <a:prstGeom prst="rect">
            <a:avLst/>
          </a:prstGeom>
        </p:spPr>
        <p:txBody>
          <a:bodyPr wrap="square">
            <a:spAutoFit/>
          </a:bodyPr>
          <a:lstStyle/>
          <a:p>
            <a:r>
              <a:rPr lang="en-US" b="1" i="1" dirty="0" smtClean="0">
                <a:latin typeface="Times New Roman" pitchFamily="18" charset="0"/>
                <a:cs typeface="Times New Roman" pitchFamily="18" charset="0"/>
              </a:rPr>
              <a:t> </a:t>
            </a:r>
            <a:endParaRPr lang="en-US" b="1" i="1" dirty="0" smtClean="0">
              <a:latin typeface="Times New Roman" pitchFamily="18" charset="0"/>
              <a:cs typeface="Times New Roman" pitchFamily="18" charset="0"/>
            </a:endParaRPr>
          </a:p>
          <a:p>
            <a:r>
              <a:rPr lang="en-US" b="1" i="1" dirty="0" smtClean="0">
                <a:latin typeface="Times New Roman" pitchFamily="18" charset="0"/>
                <a:cs typeface="Times New Roman" pitchFamily="18" charset="0"/>
              </a:rPr>
              <a:t>   </a:t>
            </a:r>
            <a:r>
              <a:rPr lang="ru-RU" b="1" i="1" dirty="0" smtClean="0">
                <a:latin typeface="Times New Roman" pitchFamily="18" charset="0"/>
                <a:cs typeface="Times New Roman" pitchFamily="18" charset="0"/>
              </a:rPr>
              <a:t>Диагноз </a:t>
            </a:r>
            <a:r>
              <a:rPr lang="ru-RU" b="1" i="1" dirty="0" smtClean="0">
                <a:latin typeface="Times New Roman" pitchFamily="18" charset="0"/>
                <a:cs typeface="Times New Roman" pitchFamily="18" charset="0"/>
              </a:rPr>
              <a:t>пищевой аллергии устанавливается врачом – аллергологом. Под руководством врача ведется пищевой дневник. Кроме диетотерапии, медикаментозного лечения проводятся 2 раза в год курсы минеральной воды «Волжанка».</a:t>
            </a: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060848" y="470386"/>
            <a:ext cx="4582862" cy="369332"/>
          </a:xfrm>
          <a:prstGeom prst="rect">
            <a:avLst/>
          </a:prstGeom>
        </p:spPr>
        <p:txBody>
          <a:bodyPr wrap="square">
            <a:spAutoFit/>
          </a:bodyPr>
          <a:lstStyle/>
          <a:p>
            <a:pPr algn="just"/>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5"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217040"/>
            <a:ext cx="6924594" cy="93610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642918" y="571472"/>
            <a:ext cx="5715040" cy="3970318"/>
          </a:xfrm>
          <a:prstGeom prst="rect">
            <a:avLst/>
          </a:prstGeom>
        </p:spPr>
        <p:txBody>
          <a:bodyPr wrap="square">
            <a:spAutoFit/>
          </a:bodyPr>
          <a:lstStyle/>
          <a:p>
            <a:r>
              <a:rPr lang="ru-RU" b="1" dirty="0" smtClean="0">
                <a:latin typeface="Times New Roman" pitchFamily="18" charset="0"/>
                <a:cs typeface="Times New Roman" pitchFamily="18" charset="0"/>
              </a:rPr>
              <a:t>Расскажем немного о сервировке стола: </a:t>
            </a:r>
          </a:p>
          <a:p>
            <a:r>
              <a:rPr lang="ru-RU" b="1" dirty="0" smtClean="0">
                <a:latin typeface="Times New Roman" pitchFamily="18" charset="0"/>
                <a:cs typeface="Times New Roman" pitchFamily="18" charset="0"/>
              </a:rPr>
              <a:t>Сервировать стол – это значит подготовить его для приема пищи. Основная цель сервировки стола – создать порядок на столе, обеспечить всех необходимыми предметами:</a:t>
            </a:r>
          </a:p>
          <a:p>
            <a:r>
              <a:rPr lang="ru-RU" b="1" dirty="0" smtClean="0">
                <a:latin typeface="Times New Roman" pitchFamily="18" charset="0"/>
                <a:cs typeface="Times New Roman" pitchFamily="18" charset="0"/>
              </a:rPr>
              <a:t>- бумажные салфетки не раскладывают, а ставим в </a:t>
            </a:r>
            <a:r>
              <a:rPr lang="ru-RU" b="1" dirty="0" err="1" smtClean="0">
                <a:latin typeface="Times New Roman" pitchFamily="18" charset="0"/>
                <a:cs typeface="Times New Roman" pitchFamily="18" charset="0"/>
              </a:rPr>
              <a:t>салфетнице</a:t>
            </a:r>
            <a:r>
              <a:rPr lang="ru-RU" b="1" dirty="0" smtClean="0">
                <a:latin typeface="Times New Roman" pitchFamily="18" charset="0"/>
                <a:cs typeface="Times New Roman" pitchFamily="18" charset="0"/>
              </a:rPr>
              <a:t>;</a:t>
            </a:r>
          </a:p>
          <a:p>
            <a:r>
              <a:rPr lang="ru-RU" b="1" dirty="0" smtClean="0">
                <a:latin typeface="Times New Roman" pitchFamily="18" charset="0"/>
                <a:cs typeface="Times New Roman" pitchFamily="18" charset="0"/>
              </a:rPr>
              <a:t>- хлебница ставится в центре стола, хлеб нарезается пополам тонкими кусочками (не ломается!). Детей приучаем брать его из хлебницы, дотрагиваясь только до одного куска;</a:t>
            </a:r>
          </a:p>
          <a:p>
            <a:r>
              <a:rPr lang="ru-RU" b="1" dirty="0" smtClean="0">
                <a:latin typeface="Times New Roman" pitchFamily="18" charset="0"/>
                <a:cs typeface="Times New Roman" pitchFamily="18" charset="0"/>
              </a:rPr>
              <a:t>- справа от тарелки кладём столовые приборы;</a:t>
            </a:r>
          </a:p>
          <a:p>
            <a:r>
              <a:rPr lang="ru-RU" b="1" dirty="0" smtClean="0">
                <a:latin typeface="Times New Roman" pitchFamily="18" charset="0"/>
                <a:cs typeface="Times New Roman" pitchFamily="18" charset="0"/>
              </a:rPr>
              <a:t>- если подают компот с ягодами, то на кладём чайную ложку.</a:t>
            </a:r>
            <a:endParaRPr lang="ru-RU" b="1" dirty="0">
              <a:latin typeface="Times New Roman" pitchFamily="18" charset="0"/>
              <a:cs typeface="Times New Roman" pitchFamily="18" charset="0"/>
            </a:endParaRPr>
          </a:p>
        </p:txBody>
      </p:sp>
      <p:pic>
        <p:nvPicPr>
          <p:cNvPr id="9" name="Рисунок 8" descr="C:\Users\user\Desktop\30\С 4.jpg"/>
          <p:cNvPicPr/>
          <p:nvPr/>
        </p:nvPicPr>
        <p:blipFill>
          <a:blip r:embed="rId3" cstate="print"/>
          <a:srcRect/>
          <a:stretch>
            <a:fillRect/>
          </a:stretch>
        </p:blipFill>
        <p:spPr bwMode="auto">
          <a:xfrm>
            <a:off x="1571612" y="4500562"/>
            <a:ext cx="3901503" cy="38576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060848" y="470386"/>
            <a:ext cx="4582862" cy="369332"/>
          </a:xfrm>
          <a:prstGeom prst="rect">
            <a:avLst/>
          </a:prstGeom>
        </p:spPr>
        <p:txBody>
          <a:bodyPr wrap="square">
            <a:spAutoFit/>
          </a:bodyPr>
          <a:lstStyle/>
          <a:p>
            <a:pPr algn="just"/>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5"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217040"/>
            <a:ext cx="6924594" cy="93610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785794" y="1000100"/>
            <a:ext cx="5429288" cy="2031325"/>
          </a:xfrm>
          <a:prstGeom prst="rect">
            <a:avLst/>
          </a:prstGeom>
        </p:spPr>
        <p:txBody>
          <a:bodyPr wrap="square">
            <a:spAutoFit/>
          </a:bodyPr>
          <a:lstStyle/>
          <a:p>
            <a:r>
              <a:rPr lang="en-US" b="1" i="1" dirty="0" smtClean="0">
                <a:latin typeface="Times New Roman" pitchFamily="18" charset="0"/>
                <a:cs typeface="Times New Roman" pitchFamily="18" charset="0"/>
              </a:rPr>
              <a:t> </a:t>
            </a:r>
            <a:r>
              <a:rPr lang="en-US" b="1" i="1" dirty="0" smtClean="0">
                <a:latin typeface="Times New Roman" pitchFamily="18" charset="0"/>
                <a:cs typeface="Times New Roman" pitchFamily="18" charset="0"/>
              </a:rPr>
              <a:t> </a:t>
            </a:r>
            <a:r>
              <a:rPr lang="ru-RU" b="1" i="1" dirty="0" smtClean="0">
                <a:latin typeface="Times New Roman" pitchFamily="18" charset="0"/>
                <a:cs typeface="Times New Roman" pitchFamily="18" charset="0"/>
              </a:rPr>
              <a:t>Большое </a:t>
            </a:r>
            <a:r>
              <a:rPr lang="ru-RU" b="1" i="1" dirty="0" smtClean="0">
                <a:latin typeface="Times New Roman" pitchFamily="18" charset="0"/>
                <a:cs typeface="Times New Roman" pitchFamily="18" charset="0"/>
              </a:rPr>
              <a:t>внимание уделяется правильному составлению меню и строгому соблюдению правил приготовления пищи. Все блюда разливаются согласно возрастной норме:</a:t>
            </a:r>
            <a:br>
              <a:rPr lang="ru-RU" b="1" i="1" dirty="0" smtClean="0">
                <a:latin typeface="Times New Roman" pitchFamily="18" charset="0"/>
                <a:cs typeface="Times New Roman" pitchFamily="18" charset="0"/>
              </a:rPr>
            </a:br>
            <a:r>
              <a:rPr lang="ru-RU" b="1" i="1" dirty="0" smtClean="0">
                <a:latin typeface="Times New Roman" pitchFamily="18" charset="0"/>
                <a:cs typeface="Times New Roman" pitchFamily="18" charset="0"/>
              </a:rPr>
              <a:t>каша, компот, чай -200 гр., суп — 250 гр., для вторых блюд, 80 гр. (котлета) + 150 гр. (гарнир), хлеб -30 гр. ржаной и 30 гр. пшеничный.</a:t>
            </a:r>
            <a:endParaRPr lang="ru-RU" dirty="0"/>
          </a:p>
        </p:txBody>
      </p:sp>
      <p:pic>
        <p:nvPicPr>
          <p:cNvPr id="9" name="Рисунок 8" descr="C:\Users\user\Desktop\30\С 3.jpg"/>
          <p:cNvPicPr/>
          <p:nvPr/>
        </p:nvPicPr>
        <p:blipFill>
          <a:blip r:embed="rId3" cstate="print"/>
          <a:srcRect/>
          <a:stretch>
            <a:fillRect/>
          </a:stretch>
        </p:blipFill>
        <p:spPr bwMode="auto">
          <a:xfrm>
            <a:off x="1285859" y="3000365"/>
            <a:ext cx="4336783" cy="50006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060848" y="470386"/>
            <a:ext cx="4582862" cy="369332"/>
          </a:xfrm>
          <a:prstGeom prst="rect">
            <a:avLst/>
          </a:prstGeom>
        </p:spPr>
        <p:txBody>
          <a:bodyPr wrap="square">
            <a:spAutoFit/>
          </a:bodyPr>
          <a:lstStyle/>
          <a:p>
            <a:pPr algn="just"/>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5"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217040"/>
            <a:ext cx="6924594" cy="93610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714356" y="785787"/>
            <a:ext cx="5643602" cy="3970318"/>
          </a:xfrm>
          <a:prstGeom prst="rect">
            <a:avLst/>
          </a:prstGeom>
        </p:spPr>
        <p:txBody>
          <a:bodyPr wrap="square">
            <a:spAutoFit/>
          </a:bodyPr>
          <a:lstStyle/>
          <a:p>
            <a:pPr lvl="0" algn="just" eaLnBrk="0" fontAlgn="base" hangingPunct="0">
              <a:spcBef>
                <a:spcPct val="0"/>
              </a:spcBef>
              <a:spcAft>
                <a:spcPct val="0"/>
              </a:spcAft>
            </a:pPr>
            <a:r>
              <a:rPr lang="en-US" b="1" i="1" dirty="0" smtClean="0">
                <a:latin typeface="Times New Roman" pitchFamily="18" charset="0"/>
                <a:ea typeface="Times New Roman" pitchFamily="18" charset="0"/>
                <a:cs typeface="Times New Roman" pitchFamily="18" charset="0"/>
              </a:rPr>
              <a:t> </a:t>
            </a:r>
            <a:r>
              <a:rPr lang="ru-RU" b="1" i="1" dirty="0" smtClean="0">
                <a:solidFill>
                  <a:srgbClr val="FF0000"/>
                </a:solidFill>
                <a:latin typeface="Times New Roman" pitchFamily="18" charset="0"/>
                <a:ea typeface="Times New Roman" pitchFamily="18" charset="0"/>
                <a:cs typeface="Times New Roman" pitchFamily="18" charset="0"/>
              </a:rPr>
              <a:t>Приготовление </a:t>
            </a:r>
            <a:r>
              <a:rPr lang="ru-RU" b="1" i="1" dirty="0" smtClean="0">
                <a:latin typeface="Times New Roman" pitchFamily="18" charset="0"/>
                <a:ea typeface="Times New Roman" pitchFamily="18" charset="0"/>
                <a:cs typeface="Times New Roman" pitchFamily="18" charset="0"/>
              </a:rPr>
              <a:t>блюд производится только путем варки на пару. Исключены крепкие, наваристые мясные супы и бульоны, а также молочные супы. Предпочтение отдается вегетарианским овощным супам. Крупы и картофель вымачиваются в течение 12-18 часов в холодной воде с 2-3 кратной сменой воды.  </a:t>
            </a:r>
            <a:endParaRPr lang="ru-RU" b="1" i="1" dirty="0" smtClean="0">
              <a:latin typeface="Times New Roman" pitchFamily="18" charset="0"/>
              <a:cs typeface="Times New Roman" pitchFamily="18" charset="0"/>
            </a:endParaRPr>
          </a:p>
          <a:p>
            <a:pPr lvl="0" algn="just" eaLnBrk="0" fontAlgn="base" hangingPunct="0">
              <a:spcBef>
                <a:spcPct val="0"/>
              </a:spcBef>
              <a:spcAft>
                <a:spcPct val="0"/>
              </a:spcAft>
            </a:pPr>
            <a:r>
              <a:rPr lang="en-US" b="1" i="1" dirty="0" smtClean="0">
                <a:latin typeface="Times New Roman" pitchFamily="18" charset="0"/>
                <a:ea typeface="Times New Roman" pitchFamily="18" charset="0"/>
                <a:cs typeface="Times New Roman" pitchFamily="18" charset="0"/>
              </a:rPr>
              <a:t>   </a:t>
            </a:r>
            <a:r>
              <a:rPr lang="ru-RU" b="1" i="1" dirty="0" smtClean="0">
                <a:solidFill>
                  <a:srgbClr val="FF0000"/>
                </a:solidFill>
                <a:latin typeface="Times New Roman" pitchFamily="18" charset="0"/>
                <a:ea typeface="Times New Roman" pitchFamily="18" charset="0"/>
                <a:cs typeface="Times New Roman" pitchFamily="18" charset="0"/>
              </a:rPr>
              <a:t>Исключены</a:t>
            </a:r>
            <a:r>
              <a:rPr lang="ru-RU" b="1" i="1" dirty="0" smtClean="0">
                <a:latin typeface="Times New Roman" pitchFamily="18" charset="0"/>
                <a:ea typeface="Times New Roman" pitchFamily="18" charset="0"/>
                <a:cs typeface="Times New Roman" pitchFamily="18" charset="0"/>
              </a:rPr>
              <a:t> продукты-аллергены: курица, рыба, яйцо, цитрусовые, шоколад, орехи, мед, оранжевые и красные овощи.</a:t>
            </a:r>
            <a:r>
              <a:rPr lang="ru-RU" b="1" i="1" dirty="0" smtClean="0">
                <a:latin typeface="Times New Roman" pitchFamily="18" charset="0"/>
                <a:cs typeface="Times New Roman" pitchFamily="18" charset="0"/>
              </a:rPr>
              <a:t> </a:t>
            </a:r>
            <a:r>
              <a:rPr lang="ru-RU" b="1" i="1" dirty="0" smtClean="0">
                <a:latin typeface="Times New Roman" pitchFamily="18" charset="0"/>
                <a:ea typeface="Times New Roman" pitchFamily="18" charset="0"/>
                <a:cs typeface="Times New Roman" pitchFamily="18" charset="0"/>
              </a:rPr>
              <a:t>Разрешается – каши серые на воде.</a:t>
            </a:r>
            <a:endParaRPr lang="ru-RU" b="1" i="1" dirty="0" smtClean="0">
              <a:latin typeface="Times New Roman" pitchFamily="18" charset="0"/>
              <a:cs typeface="Times New Roman" pitchFamily="18" charset="0"/>
            </a:endParaRPr>
          </a:p>
          <a:p>
            <a:pPr lvl="0" algn="just" eaLnBrk="0" fontAlgn="base" hangingPunct="0">
              <a:spcBef>
                <a:spcPct val="0"/>
              </a:spcBef>
              <a:spcAft>
                <a:spcPct val="0"/>
              </a:spcAft>
            </a:pPr>
            <a:r>
              <a:rPr lang="ru-RU" b="1" i="1" dirty="0" smtClean="0">
                <a:latin typeface="Times New Roman" pitchFamily="18" charset="0"/>
                <a:ea typeface="Times New Roman" pitchFamily="18" charset="0"/>
                <a:cs typeface="Times New Roman" pitchFamily="18" charset="0"/>
              </a:rPr>
              <a:t>В полдник выпечка исключается полностью. Предлагаем напиток из шиповника, натуральный сок из зеленых яблок, фрукты (груша, яблоко зеленое), кисломолочные </a:t>
            </a:r>
            <a:endParaRPr lang="ru-RU" dirty="0"/>
          </a:p>
        </p:txBody>
      </p:sp>
      <p:pic>
        <p:nvPicPr>
          <p:cNvPr id="9" name="Рисунок 8" descr="C:\Users\user\Desktop\30\С 7.jpg"/>
          <p:cNvPicPr/>
          <p:nvPr/>
        </p:nvPicPr>
        <p:blipFill>
          <a:blip r:embed="rId3" cstate="print"/>
          <a:srcRect/>
          <a:stretch>
            <a:fillRect/>
          </a:stretch>
        </p:blipFill>
        <p:spPr bwMode="auto">
          <a:xfrm>
            <a:off x="1857364" y="4643438"/>
            <a:ext cx="3438548" cy="37862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060848" y="470386"/>
            <a:ext cx="4582862" cy="369332"/>
          </a:xfrm>
          <a:prstGeom prst="rect">
            <a:avLst/>
          </a:prstGeom>
        </p:spPr>
        <p:txBody>
          <a:bodyPr wrap="square">
            <a:spAutoFit/>
          </a:bodyPr>
          <a:lstStyle/>
          <a:p>
            <a:pPr algn="just"/>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5"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217040"/>
            <a:ext cx="6924594" cy="93610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 name="Рисунок 5" descr="C:\Users\user\Desktop\30\С 8.jpg"/>
          <p:cNvPicPr/>
          <p:nvPr/>
        </p:nvPicPr>
        <p:blipFill>
          <a:blip r:embed="rId3" cstate="print"/>
          <a:srcRect/>
          <a:stretch>
            <a:fillRect/>
          </a:stretch>
        </p:blipFill>
        <p:spPr bwMode="auto">
          <a:xfrm>
            <a:off x="1500174" y="1571604"/>
            <a:ext cx="4143404" cy="4643470"/>
          </a:xfrm>
          <a:prstGeom prst="rect">
            <a:avLst/>
          </a:prstGeom>
          <a:noFill/>
          <a:ln w="9525">
            <a:noFill/>
            <a:miter lim="800000"/>
            <a:headEnd/>
            <a:tailEnd/>
          </a:ln>
        </p:spPr>
      </p:pic>
      <p:sp>
        <p:nvSpPr>
          <p:cNvPr id="9" name="Прямоугольник 8"/>
          <p:cNvSpPr/>
          <p:nvPr/>
        </p:nvSpPr>
        <p:spPr>
          <a:xfrm>
            <a:off x="785794" y="6786578"/>
            <a:ext cx="5357850" cy="646331"/>
          </a:xfrm>
          <a:prstGeom prst="rect">
            <a:avLst/>
          </a:prstGeom>
        </p:spPr>
        <p:txBody>
          <a:bodyPr wrap="square">
            <a:spAutoFit/>
          </a:bodyPr>
          <a:lstStyle/>
          <a:p>
            <a:pPr lvl="0" algn="just" eaLnBrk="0" fontAlgn="base" hangingPunct="0">
              <a:spcBef>
                <a:spcPct val="0"/>
              </a:spcBef>
              <a:spcAft>
                <a:spcPct val="0"/>
              </a:spcAft>
            </a:pPr>
            <a:r>
              <a:rPr lang="ru-RU" b="1" i="1" dirty="0" smtClean="0">
                <a:latin typeface="Times New Roman" pitchFamily="18" charset="0"/>
                <a:cs typeface="Times New Roman" pitchFamily="18" charset="0"/>
              </a:rPr>
              <a:t>В полдник одно их любимых  блюд  наших детей – запеченное яблоко.</a:t>
            </a:r>
            <a:endParaRPr lang="ru-RU" b="1" i="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060848" y="470386"/>
            <a:ext cx="4582862" cy="369332"/>
          </a:xfrm>
          <a:prstGeom prst="rect">
            <a:avLst/>
          </a:prstGeom>
        </p:spPr>
        <p:txBody>
          <a:bodyPr wrap="square">
            <a:spAutoFit/>
          </a:bodyPr>
          <a:lstStyle/>
          <a:p>
            <a:pPr algn="just"/>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5"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217040"/>
            <a:ext cx="6924594" cy="93610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785794" y="928663"/>
            <a:ext cx="5429288" cy="369332"/>
          </a:xfrm>
          <a:prstGeom prst="rect">
            <a:avLst/>
          </a:prstGeom>
        </p:spPr>
        <p:txBody>
          <a:bodyPr wrap="square">
            <a:spAutoFit/>
          </a:bodyPr>
          <a:lstStyle/>
          <a:p>
            <a:pPr lvl="0" algn="ctr" fontAlgn="base">
              <a:spcBef>
                <a:spcPct val="0"/>
              </a:spcBef>
              <a:spcAft>
                <a:spcPct val="0"/>
              </a:spcAft>
            </a:pPr>
            <a:r>
              <a:rPr lang="ru-RU" b="1" i="1" dirty="0" smtClean="0">
                <a:ea typeface="Times New Roman" pitchFamily="18" charset="0"/>
                <a:cs typeface="Arial" pitchFamily="34" charset="0"/>
              </a:rPr>
              <a:t>Примерное </a:t>
            </a:r>
            <a:r>
              <a:rPr lang="ru-RU" b="1" i="1" dirty="0" err="1" smtClean="0">
                <a:ea typeface="Times New Roman" pitchFamily="18" charset="0"/>
                <a:cs typeface="Arial" pitchFamily="34" charset="0"/>
              </a:rPr>
              <a:t>гипоаллергенное</a:t>
            </a:r>
            <a:r>
              <a:rPr lang="ru-RU" b="1" i="1" dirty="0" smtClean="0">
                <a:ea typeface="Times New Roman" pitchFamily="18" charset="0"/>
                <a:cs typeface="Arial" pitchFamily="34" charset="0"/>
              </a:rPr>
              <a:t> меню</a:t>
            </a:r>
            <a:endParaRPr lang="ru-RU" sz="2000" i="1" dirty="0" smtClean="0">
              <a:cs typeface="Arial" pitchFamily="34" charset="0"/>
            </a:endParaRPr>
          </a:p>
        </p:txBody>
      </p:sp>
      <p:graphicFrame>
        <p:nvGraphicFramePr>
          <p:cNvPr id="6" name="Таблица 5"/>
          <p:cNvGraphicFramePr>
            <a:graphicFrameLocks noGrp="1"/>
          </p:cNvGraphicFramePr>
          <p:nvPr/>
        </p:nvGraphicFramePr>
        <p:xfrm>
          <a:off x="714357" y="1357290"/>
          <a:ext cx="5857915" cy="6357982"/>
        </p:xfrm>
        <a:graphic>
          <a:graphicData uri="http://schemas.openxmlformats.org/drawingml/2006/table">
            <a:tbl>
              <a:tblPr/>
              <a:tblGrid>
                <a:gridCol w="1098359"/>
                <a:gridCol w="1111064"/>
                <a:gridCol w="1242768"/>
                <a:gridCol w="1269687"/>
                <a:gridCol w="1136037"/>
              </a:tblGrid>
              <a:tr h="250395">
                <a:tc>
                  <a:txBody>
                    <a:bodyPr/>
                    <a:lstStyle/>
                    <a:p>
                      <a:pPr algn="ctr">
                        <a:spcAft>
                          <a:spcPts val="0"/>
                        </a:spcAft>
                      </a:pPr>
                      <a:r>
                        <a:rPr lang="ru-RU" sz="1200" b="1" dirty="0">
                          <a:latin typeface="Times New Roman"/>
                          <a:ea typeface="Times New Roman"/>
                        </a:rPr>
                        <a:t>1 день</a:t>
                      </a:r>
                      <a:endParaRPr lang="ru-RU" sz="1200" dirty="0">
                        <a:latin typeface="Times New Roman"/>
                        <a:ea typeface="Times New Roman"/>
                      </a:endParaRPr>
                    </a:p>
                  </a:txBody>
                  <a:tcPr marL="24493" marR="24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200" b="1" dirty="0">
                          <a:latin typeface="Times New Roman"/>
                          <a:ea typeface="Times New Roman"/>
                        </a:rPr>
                        <a:t>2 день</a:t>
                      </a:r>
                      <a:endParaRPr lang="ru-RU" sz="1200" dirty="0">
                        <a:latin typeface="Times New Roman"/>
                        <a:ea typeface="Times New Roman"/>
                      </a:endParaRPr>
                    </a:p>
                  </a:txBody>
                  <a:tcPr marL="24493" marR="24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200" b="1" dirty="0">
                          <a:latin typeface="Times New Roman"/>
                          <a:ea typeface="Times New Roman"/>
                        </a:rPr>
                        <a:t>3 день</a:t>
                      </a:r>
                      <a:endParaRPr lang="ru-RU" sz="1200" dirty="0">
                        <a:latin typeface="Times New Roman"/>
                        <a:ea typeface="Times New Roman"/>
                      </a:endParaRPr>
                    </a:p>
                  </a:txBody>
                  <a:tcPr marL="24493" marR="24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200" b="1" dirty="0">
                          <a:latin typeface="Times New Roman"/>
                          <a:ea typeface="Times New Roman"/>
                        </a:rPr>
                        <a:t>4 день</a:t>
                      </a:r>
                      <a:endParaRPr lang="ru-RU" sz="1200" dirty="0">
                        <a:latin typeface="Times New Roman"/>
                        <a:ea typeface="Times New Roman"/>
                      </a:endParaRPr>
                    </a:p>
                  </a:txBody>
                  <a:tcPr marL="24493" marR="24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200" b="1" dirty="0">
                          <a:latin typeface="Times New Roman"/>
                          <a:ea typeface="Times New Roman"/>
                        </a:rPr>
                        <a:t>5 день</a:t>
                      </a:r>
                      <a:endParaRPr lang="ru-RU" sz="1200" dirty="0">
                        <a:latin typeface="Times New Roman"/>
                        <a:ea typeface="Times New Roman"/>
                      </a:endParaRPr>
                    </a:p>
                  </a:txBody>
                  <a:tcPr marL="24493" marR="24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07587">
                <a:tc>
                  <a:txBody>
                    <a:bodyPr/>
                    <a:lstStyle/>
                    <a:p>
                      <a:pPr algn="ctr">
                        <a:spcAft>
                          <a:spcPts val="0"/>
                        </a:spcAft>
                      </a:pPr>
                      <a:r>
                        <a:rPr lang="ru-RU" sz="1200" b="1" i="1" u="sng" dirty="0">
                          <a:latin typeface="Times New Roman"/>
                          <a:ea typeface="Times New Roman"/>
                        </a:rPr>
                        <a:t>Завтрак</a:t>
                      </a:r>
                      <a:endParaRPr lang="ru-RU" sz="1200" dirty="0">
                        <a:latin typeface="Times New Roman"/>
                        <a:ea typeface="Times New Roman"/>
                      </a:endParaRPr>
                    </a:p>
                    <a:p>
                      <a:pPr algn="ctr">
                        <a:spcAft>
                          <a:spcPts val="0"/>
                        </a:spcAft>
                      </a:pPr>
                      <a:r>
                        <a:rPr lang="ru-RU" sz="1200" dirty="0">
                          <a:latin typeface="Times New Roman"/>
                          <a:ea typeface="Times New Roman"/>
                        </a:rPr>
                        <a:t>Макароны с </a:t>
                      </a:r>
                      <a:r>
                        <a:rPr lang="ru-RU" sz="1200" dirty="0" err="1">
                          <a:latin typeface="Times New Roman"/>
                          <a:ea typeface="Times New Roman"/>
                        </a:rPr>
                        <a:t>топл</a:t>
                      </a:r>
                      <a:r>
                        <a:rPr lang="ru-RU" sz="1200" dirty="0">
                          <a:latin typeface="Times New Roman"/>
                          <a:ea typeface="Times New Roman"/>
                        </a:rPr>
                        <a:t>. слив. </a:t>
                      </a:r>
                      <a:r>
                        <a:rPr lang="ru-RU" sz="1200" dirty="0" err="1">
                          <a:latin typeface="Times New Roman"/>
                          <a:ea typeface="Times New Roman"/>
                        </a:rPr>
                        <a:t>масл</a:t>
                      </a:r>
                      <a:r>
                        <a:rPr lang="ru-RU" sz="1200" dirty="0">
                          <a:latin typeface="Times New Roman"/>
                          <a:ea typeface="Times New Roman"/>
                        </a:rPr>
                        <a:t>. с сыром, булочка «</a:t>
                      </a:r>
                      <a:r>
                        <a:rPr lang="ru-RU" sz="1200" dirty="0" err="1">
                          <a:latin typeface="Times New Roman"/>
                          <a:ea typeface="Times New Roman"/>
                        </a:rPr>
                        <a:t>Рябинушка</a:t>
                      </a:r>
                      <a:r>
                        <a:rPr lang="ru-RU" sz="1200" dirty="0">
                          <a:latin typeface="Times New Roman"/>
                          <a:ea typeface="Times New Roman"/>
                        </a:rPr>
                        <a:t> йодированная</a:t>
                      </a:r>
                      <a:r>
                        <a:rPr lang="ru-RU" sz="1200" dirty="0" smtClean="0">
                          <a:latin typeface="Times New Roman"/>
                          <a:ea typeface="Times New Roman"/>
                        </a:rPr>
                        <a:t>», </a:t>
                      </a:r>
                      <a:endParaRPr lang="ru-RU" sz="1200" dirty="0">
                        <a:latin typeface="Times New Roman"/>
                        <a:ea typeface="Times New Roman"/>
                      </a:endParaRPr>
                    </a:p>
                    <a:p>
                      <a:pPr algn="ctr">
                        <a:spcAft>
                          <a:spcPts val="0"/>
                        </a:spcAft>
                      </a:pPr>
                      <a:r>
                        <a:rPr lang="ru-RU" sz="1200" dirty="0">
                          <a:latin typeface="Times New Roman"/>
                          <a:ea typeface="Times New Roman"/>
                        </a:rPr>
                        <a:t>чай </a:t>
                      </a:r>
                      <a:r>
                        <a:rPr lang="ru-RU" sz="1200" dirty="0" smtClean="0">
                          <a:latin typeface="Times New Roman"/>
                          <a:ea typeface="Times New Roman"/>
                        </a:rPr>
                        <a:t>б/</a:t>
                      </a:r>
                      <a:r>
                        <a:rPr lang="ru-RU" sz="1200" dirty="0" err="1" smtClean="0">
                          <a:latin typeface="Times New Roman"/>
                          <a:ea typeface="Times New Roman"/>
                        </a:rPr>
                        <a:t>сах</a:t>
                      </a:r>
                      <a:endParaRPr lang="ru-RU" sz="1200" dirty="0" smtClean="0">
                        <a:latin typeface="Times New Roman"/>
                        <a:ea typeface="Times New Roman"/>
                      </a:endParaRPr>
                    </a:p>
                    <a:p>
                      <a:pPr algn="ctr">
                        <a:spcAft>
                          <a:spcPts val="0"/>
                        </a:spcAft>
                      </a:pPr>
                      <a:endParaRPr lang="en-US" sz="1200" b="1" i="1" u="sng" dirty="0" smtClean="0">
                        <a:latin typeface="Times New Roman"/>
                        <a:ea typeface="Times New Roman"/>
                      </a:endParaRPr>
                    </a:p>
                    <a:p>
                      <a:pPr algn="ctr">
                        <a:spcAft>
                          <a:spcPts val="0"/>
                        </a:spcAft>
                      </a:pPr>
                      <a:r>
                        <a:rPr lang="ru-RU" sz="1200" b="1" i="1" u="sng" dirty="0" smtClean="0">
                          <a:latin typeface="Times New Roman"/>
                          <a:ea typeface="Times New Roman"/>
                        </a:rPr>
                        <a:t>Обед</a:t>
                      </a:r>
                      <a:endParaRPr lang="ru-RU" sz="1200" dirty="0">
                        <a:latin typeface="Times New Roman"/>
                        <a:ea typeface="Times New Roman"/>
                      </a:endParaRPr>
                    </a:p>
                    <a:p>
                      <a:pPr marL="0" lvl="0" indent="0" algn="l">
                        <a:spcAft>
                          <a:spcPts val="0"/>
                        </a:spcAft>
                        <a:buFont typeface="+mj-lt"/>
                        <a:buNone/>
                        <a:tabLst>
                          <a:tab pos="228600" algn="l"/>
                        </a:tabLst>
                      </a:pPr>
                      <a:r>
                        <a:rPr lang="ru-RU" sz="1200" dirty="0" smtClean="0">
                          <a:latin typeface="Times New Roman"/>
                          <a:ea typeface="Times New Roman"/>
                        </a:rPr>
                        <a:t>1.Щи </a:t>
                      </a:r>
                      <a:r>
                        <a:rPr lang="ru-RU" sz="1200" dirty="0">
                          <a:latin typeface="Times New Roman"/>
                          <a:ea typeface="Times New Roman"/>
                        </a:rPr>
                        <a:t>на </a:t>
                      </a:r>
                      <a:r>
                        <a:rPr lang="en-US" sz="1200" dirty="0">
                          <a:latin typeface="Times New Roman"/>
                          <a:ea typeface="Times New Roman"/>
                        </a:rPr>
                        <a:t>II </a:t>
                      </a:r>
                      <a:r>
                        <a:rPr lang="ru-RU" sz="1200" dirty="0" err="1">
                          <a:latin typeface="Times New Roman"/>
                          <a:ea typeface="Times New Roman"/>
                        </a:rPr>
                        <a:t>гов</a:t>
                      </a:r>
                      <a:r>
                        <a:rPr lang="ru-RU" sz="1200" dirty="0">
                          <a:latin typeface="Times New Roman"/>
                          <a:ea typeface="Times New Roman"/>
                        </a:rPr>
                        <a:t>. </a:t>
                      </a:r>
                      <a:r>
                        <a:rPr lang="ru-RU" sz="1200" dirty="0" err="1">
                          <a:latin typeface="Times New Roman"/>
                          <a:ea typeface="Times New Roman"/>
                        </a:rPr>
                        <a:t>б-не</a:t>
                      </a:r>
                      <a:endParaRPr lang="ru-RU" sz="1200" dirty="0">
                        <a:latin typeface="Times New Roman"/>
                        <a:ea typeface="Times New Roman"/>
                      </a:endParaRPr>
                    </a:p>
                    <a:p>
                      <a:pPr marL="0" lvl="0" indent="0" algn="l">
                        <a:spcAft>
                          <a:spcPts val="0"/>
                        </a:spcAft>
                        <a:buFont typeface="+mj-lt"/>
                        <a:buNone/>
                        <a:tabLst>
                          <a:tab pos="228600" algn="l"/>
                        </a:tabLst>
                      </a:pPr>
                      <a:r>
                        <a:rPr lang="ru-RU" sz="1200" dirty="0" smtClean="0">
                          <a:latin typeface="Times New Roman"/>
                          <a:ea typeface="Times New Roman"/>
                        </a:rPr>
                        <a:t>2.Котлета </a:t>
                      </a:r>
                      <a:r>
                        <a:rPr lang="ru-RU" sz="1200" dirty="0">
                          <a:latin typeface="Times New Roman"/>
                          <a:ea typeface="Times New Roman"/>
                        </a:rPr>
                        <a:t>паровая б/яйца с гороховым пюре</a:t>
                      </a:r>
                    </a:p>
                    <a:p>
                      <a:pPr marL="0" lvl="0" indent="0" algn="l">
                        <a:spcAft>
                          <a:spcPts val="0"/>
                        </a:spcAft>
                        <a:buFont typeface="+mj-lt"/>
                        <a:buNone/>
                        <a:tabLst>
                          <a:tab pos="228600" algn="l"/>
                        </a:tabLst>
                      </a:pPr>
                      <a:r>
                        <a:rPr lang="ru-RU" sz="1200" dirty="0" smtClean="0">
                          <a:latin typeface="Times New Roman"/>
                          <a:ea typeface="Times New Roman"/>
                        </a:rPr>
                        <a:t>3.Компот </a:t>
                      </a:r>
                      <a:r>
                        <a:rPr lang="ru-RU" sz="1200" dirty="0">
                          <a:latin typeface="Times New Roman"/>
                          <a:ea typeface="Times New Roman"/>
                        </a:rPr>
                        <a:t>из с/ф б/ </a:t>
                      </a:r>
                      <a:r>
                        <a:rPr lang="ru-RU" sz="1200" dirty="0" err="1">
                          <a:latin typeface="Times New Roman"/>
                          <a:ea typeface="Times New Roman"/>
                        </a:rPr>
                        <a:t>сах</a:t>
                      </a:r>
                      <a:r>
                        <a:rPr lang="ru-RU" sz="1200" dirty="0">
                          <a:latin typeface="Times New Roman"/>
                          <a:ea typeface="Times New Roman"/>
                        </a:rPr>
                        <a:t>, хлеб </a:t>
                      </a:r>
                      <a:r>
                        <a:rPr lang="ru-RU" sz="1200" dirty="0" smtClean="0">
                          <a:latin typeface="Times New Roman"/>
                          <a:ea typeface="Times New Roman"/>
                        </a:rPr>
                        <a:t>ржаной</a:t>
                      </a:r>
                      <a:endParaRPr lang="ru-RU" sz="1200" dirty="0">
                        <a:latin typeface="Times New Roman"/>
                        <a:ea typeface="Times New Roman"/>
                      </a:endParaRPr>
                    </a:p>
                    <a:p>
                      <a:pPr algn="ctr">
                        <a:spcAft>
                          <a:spcPts val="0"/>
                        </a:spcAft>
                      </a:pPr>
                      <a:endParaRPr lang="en-US" sz="1200" b="1" i="1" u="sng" dirty="0" smtClean="0">
                        <a:latin typeface="Times New Roman"/>
                        <a:ea typeface="Times New Roman"/>
                      </a:endParaRPr>
                    </a:p>
                    <a:p>
                      <a:pPr algn="ctr">
                        <a:spcAft>
                          <a:spcPts val="0"/>
                        </a:spcAft>
                      </a:pPr>
                      <a:endParaRPr lang="en-US" sz="1200" b="1" i="1" u="sng" dirty="0" smtClean="0">
                        <a:latin typeface="Times New Roman"/>
                        <a:ea typeface="Times New Roman"/>
                      </a:endParaRPr>
                    </a:p>
                    <a:p>
                      <a:pPr algn="ctr">
                        <a:spcAft>
                          <a:spcPts val="0"/>
                        </a:spcAft>
                      </a:pPr>
                      <a:r>
                        <a:rPr lang="ru-RU" sz="1200" b="1" i="1" u="sng" dirty="0" smtClean="0">
                          <a:latin typeface="Times New Roman"/>
                          <a:ea typeface="Times New Roman"/>
                        </a:rPr>
                        <a:t>Полдник</a:t>
                      </a:r>
                      <a:endParaRPr lang="ru-RU" sz="1200" dirty="0">
                        <a:latin typeface="Times New Roman"/>
                        <a:ea typeface="Times New Roman"/>
                      </a:endParaRPr>
                    </a:p>
                    <a:p>
                      <a:pPr algn="l">
                        <a:spcAft>
                          <a:spcPts val="0"/>
                        </a:spcAft>
                      </a:pPr>
                      <a:r>
                        <a:rPr lang="ru-RU" sz="1200" dirty="0">
                          <a:latin typeface="Times New Roman"/>
                          <a:ea typeface="Times New Roman"/>
                        </a:rPr>
                        <a:t>Напиток из шиповника, сухари ржаные </a:t>
                      </a:r>
                      <a:endParaRPr lang="en-US" sz="1200" b="1" i="1" u="sng" dirty="0" smtClean="0">
                        <a:latin typeface="Times New Roman"/>
                        <a:ea typeface="Times New Roman"/>
                      </a:endParaRPr>
                    </a:p>
                    <a:p>
                      <a:pPr algn="ctr">
                        <a:spcAft>
                          <a:spcPts val="0"/>
                        </a:spcAft>
                      </a:pPr>
                      <a:endParaRPr lang="ru-RU" sz="1200" b="1" i="1" u="sng" dirty="0" smtClean="0">
                        <a:latin typeface="Times New Roman"/>
                        <a:ea typeface="Times New Roman"/>
                      </a:endParaRPr>
                    </a:p>
                    <a:p>
                      <a:pPr algn="ctr">
                        <a:spcAft>
                          <a:spcPts val="0"/>
                        </a:spcAft>
                      </a:pPr>
                      <a:r>
                        <a:rPr lang="ru-RU" sz="1200" b="1" i="1" u="sng" dirty="0" smtClean="0">
                          <a:latin typeface="Times New Roman"/>
                          <a:ea typeface="Times New Roman"/>
                        </a:rPr>
                        <a:t>Ужин</a:t>
                      </a:r>
                      <a:endParaRPr lang="ru-RU" sz="1200" dirty="0">
                        <a:latin typeface="Times New Roman"/>
                        <a:ea typeface="Times New Roman"/>
                      </a:endParaRPr>
                    </a:p>
                    <a:p>
                      <a:pPr algn="ctr">
                        <a:spcAft>
                          <a:spcPts val="0"/>
                        </a:spcAft>
                      </a:pPr>
                      <a:r>
                        <a:rPr lang="ru-RU" sz="1200" dirty="0">
                          <a:latin typeface="Times New Roman"/>
                          <a:ea typeface="Times New Roman"/>
                        </a:rPr>
                        <a:t>Плов с мясом,  свежий огурец чай б/сахара, хлеб ржаной, </a:t>
                      </a:r>
                    </a:p>
                  </a:txBody>
                  <a:tcPr marL="24493" marR="24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200" b="1" i="1" u="sng" dirty="0">
                          <a:latin typeface="Times New Roman"/>
                          <a:ea typeface="Times New Roman"/>
                        </a:rPr>
                        <a:t>Завтрак </a:t>
                      </a:r>
                      <a:endParaRPr lang="ru-RU" sz="1200" dirty="0">
                        <a:latin typeface="Times New Roman"/>
                        <a:ea typeface="Times New Roman"/>
                      </a:endParaRPr>
                    </a:p>
                    <a:p>
                      <a:pPr algn="ctr">
                        <a:spcAft>
                          <a:spcPts val="0"/>
                        </a:spcAft>
                      </a:pPr>
                      <a:r>
                        <a:rPr lang="ru-RU" sz="1200" dirty="0">
                          <a:latin typeface="Times New Roman"/>
                          <a:ea typeface="Times New Roman"/>
                        </a:rPr>
                        <a:t>Каша ячневая на воде б/</a:t>
                      </a:r>
                      <a:r>
                        <a:rPr lang="ru-RU" sz="1200" dirty="0" err="1">
                          <a:latin typeface="Times New Roman"/>
                          <a:ea typeface="Times New Roman"/>
                        </a:rPr>
                        <a:t>сах</a:t>
                      </a:r>
                      <a:r>
                        <a:rPr lang="ru-RU" sz="1200" dirty="0">
                          <a:latin typeface="Times New Roman"/>
                          <a:ea typeface="Times New Roman"/>
                        </a:rPr>
                        <a:t> с </a:t>
                      </a:r>
                      <a:r>
                        <a:rPr lang="ru-RU" sz="1200" dirty="0" err="1">
                          <a:latin typeface="Times New Roman"/>
                          <a:ea typeface="Times New Roman"/>
                        </a:rPr>
                        <a:t>топл</a:t>
                      </a:r>
                      <a:r>
                        <a:rPr lang="ru-RU" sz="1200" dirty="0">
                          <a:latin typeface="Times New Roman"/>
                          <a:ea typeface="Times New Roman"/>
                        </a:rPr>
                        <a:t>. слив. маслом, чай б/</a:t>
                      </a:r>
                      <a:r>
                        <a:rPr lang="ru-RU" sz="1200" dirty="0" err="1">
                          <a:latin typeface="Times New Roman"/>
                          <a:ea typeface="Times New Roman"/>
                        </a:rPr>
                        <a:t>сах</a:t>
                      </a:r>
                      <a:r>
                        <a:rPr lang="ru-RU" sz="1200" dirty="0">
                          <a:latin typeface="Times New Roman"/>
                          <a:ea typeface="Times New Roman"/>
                        </a:rPr>
                        <a:t>, </a:t>
                      </a:r>
                    </a:p>
                    <a:p>
                      <a:pPr algn="ctr">
                        <a:spcAft>
                          <a:spcPts val="0"/>
                        </a:spcAft>
                      </a:pPr>
                      <a:r>
                        <a:rPr lang="ru-RU" sz="1200" dirty="0">
                          <a:latin typeface="Times New Roman"/>
                          <a:ea typeface="Times New Roman"/>
                        </a:rPr>
                        <a:t>хлеб ржаной</a:t>
                      </a:r>
                    </a:p>
                    <a:p>
                      <a:pPr algn="ctr">
                        <a:spcAft>
                          <a:spcPts val="0"/>
                        </a:spcAft>
                      </a:pPr>
                      <a:endParaRPr lang="en-US" sz="1200" b="1" i="1" u="sng" dirty="0" smtClean="0">
                        <a:latin typeface="Times New Roman"/>
                        <a:ea typeface="Times New Roman"/>
                      </a:endParaRPr>
                    </a:p>
                    <a:p>
                      <a:pPr algn="ctr">
                        <a:spcAft>
                          <a:spcPts val="0"/>
                        </a:spcAft>
                      </a:pPr>
                      <a:endParaRPr lang="en-US" sz="1200" b="1" i="1" u="sng" dirty="0" smtClean="0">
                        <a:latin typeface="Times New Roman"/>
                        <a:ea typeface="Times New Roman"/>
                      </a:endParaRPr>
                    </a:p>
                    <a:p>
                      <a:pPr algn="ctr">
                        <a:spcAft>
                          <a:spcPts val="0"/>
                        </a:spcAft>
                      </a:pPr>
                      <a:r>
                        <a:rPr lang="ru-RU" sz="1200" b="1" i="1" u="sng" dirty="0" smtClean="0">
                          <a:latin typeface="Times New Roman"/>
                          <a:ea typeface="Times New Roman"/>
                        </a:rPr>
                        <a:t>Обед</a:t>
                      </a:r>
                      <a:endParaRPr lang="ru-RU" sz="1200" dirty="0">
                        <a:latin typeface="Times New Roman"/>
                        <a:ea typeface="Times New Roman"/>
                      </a:endParaRPr>
                    </a:p>
                    <a:p>
                      <a:pPr marL="0" lvl="0" indent="0" algn="l">
                        <a:spcAft>
                          <a:spcPts val="0"/>
                        </a:spcAft>
                        <a:buFont typeface="+mj-lt"/>
                        <a:buNone/>
                        <a:tabLst>
                          <a:tab pos="277495" algn="l"/>
                        </a:tabLst>
                      </a:pPr>
                      <a:r>
                        <a:rPr lang="ru-RU" sz="1200" dirty="0" smtClean="0">
                          <a:latin typeface="Times New Roman"/>
                          <a:ea typeface="Times New Roman"/>
                        </a:rPr>
                        <a:t>1.Суп </a:t>
                      </a:r>
                      <a:r>
                        <a:rPr lang="ru-RU" sz="1200" dirty="0">
                          <a:latin typeface="Times New Roman"/>
                          <a:ea typeface="Times New Roman"/>
                        </a:rPr>
                        <a:t>крестьянский на </a:t>
                      </a:r>
                      <a:r>
                        <a:rPr lang="en-US" sz="1200" dirty="0">
                          <a:latin typeface="Times New Roman"/>
                          <a:ea typeface="Times New Roman"/>
                        </a:rPr>
                        <a:t>II </a:t>
                      </a:r>
                      <a:r>
                        <a:rPr lang="ru-RU" sz="1200" dirty="0" err="1">
                          <a:latin typeface="Times New Roman"/>
                          <a:ea typeface="Times New Roman"/>
                        </a:rPr>
                        <a:t>гов</a:t>
                      </a:r>
                      <a:r>
                        <a:rPr lang="ru-RU" sz="1200" dirty="0">
                          <a:latin typeface="Times New Roman"/>
                          <a:ea typeface="Times New Roman"/>
                        </a:rPr>
                        <a:t>. </a:t>
                      </a:r>
                      <a:r>
                        <a:rPr lang="ru-RU" sz="1200" dirty="0" err="1">
                          <a:latin typeface="Times New Roman"/>
                          <a:ea typeface="Times New Roman"/>
                        </a:rPr>
                        <a:t>б-не</a:t>
                      </a:r>
                      <a:endParaRPr lang="ru-RU" sz="1200" dirty="0">
                        <a:latin typeface="Times New Roman"/>
                        <a:ea typeface="Times New Roman"/>
                      </a:endParaRPr>
                    </a:p>
                    <a:p>
                      <a:pPr marL="0" lvl="0" indent="0" algn="l">
                        <a:spcAft>
                          <a:spcPts val="0"/>
                        </a:spcAft>
                        <a:buFont typeface="+mj-lt"/>
                        <a:buNone/>
                        <a:tabLst>
                          <a:tab pos="277495" algn="l"/>
                        </a:tabLst>
                      </a:pPr>
                      <a:r>
                        <a:rPr lang="ru-RU" sz="1200" dirty="0" smtClean="0">
                          <a:latin typeface="Times New Roman"/>
                          <a:ea typeface="Times New Roman"/>
                        </a:rPr>
                        <a:t>2.Тефтели </a:t>
                      </a:r>
                      <a:r>
                        <a:rPr lang="ru-RU" sz="1200" dirty="0">
                          <a:latin typeface="Times New Roman"/>
                          <a:ea typeface="Times New Roman"/>
                        </a:rPr>
                        <a:t>паровые б/ яйца с перловкой </a:t>
                      </a:r>
                    </a:p>
                    <a:p>
                      <a:pPr marL="0" lvl="0" indent="0" algn="l">
                        <a:spcAft>
                          <a:spcPts val="0"/>
                        </a:spcAft>
                        <a:buFont typeface="+mj-lt"/>
                        <a:buNone/>
                        <a:tabLst>
                          <a:tab pos="277495" algn="l"/>
                        </a:tabLst>
                      </a:pPr>
                      <a:r>
                        <a:rPr lang="ru-RU" sz="1200" dirty="0" smtClean="0">
                          <a:latin typeface="Times New Roman"/>
                          <a:ea typeface="Times New Roman"/>
                        </a:rPr>
                        <a:t>3.Компот </a:t>
                      </a:r>
                      <a:r>
                        <a:rPr lang="ru-RU" sz="1200" dirty="0">
                          <a:latin typeface="Times New Roman"/>
                          <a:ea typeface="Times New Roman"/>
                        </a:rPr>
                        <a:t>из с/ф б/</a:t>
                      </a:r>
                      <a:r>
                        <a:rPr lang="ru-RU" sz="1200" dirty="0" err="1">
                          <a:latin typeface="Times New Roman"/>
                          <a:ea typeface="Times New Roman"/>
                        </a:rPr>
                        <a:t>сах</a:t>
                      </a:r>
                      <a:r>
                        <a:rPr lang="ru-RU" sz="1200" dirty="0">
                          <a:latin typeface="Times New Roman"/>
                          <a:ea typeface="Times New Roman"/>
                        </a:rPr>
                        <a:t>, </a:t>
                      </a:r>
                      <a:r>
                        <a:rPr lang="ru-RU" sz="1200" dirty="0" smtClean="0">
                          <a:latin typeface="Times New Roman"/>
                          <a:ea typeface="Times New Roman"/>
                        </a:rPr>
                        <a:t>хлеб </a:t>
                      </a:r>
                      <a:r>
                        <a:rPr lang="ru-RU" sz="1200" dirty="0">
                          <a:latin typeface="Times New Roman"/>
                          <a:ea typeface="Times New Roman"/>
                        </a:rPr>
                        <a:t>ржаной</a:t>
                      </a:r>
                    </a:p>
                    <a:p>
                      <a:pPr algn="l">
                        <a:spcAft>
                          <a:spcPts val="0"/>
                        </a:spcAft>
                      </a:pPr>
                      <a:r>
                        <a:rPr lang="ru-RU" sz="1200" dirty="0">
                          <a:latin typeface="Times New Roman"/>
                          <a:ea typeface="Times New Roman"/>
                        </a:rPr>
                        <a:t> </a:t>
                      </a:r>
                      <a:endParaRPr lang="en-US" sz="1200" b="1" i="1" u="sng" dirty="0" smtClean="0">
                        <a:latin typeface="Times New Roman"/>
                        <a:ea typeface="Times New Roman"/>
                      </a:endParaRPr>
                    </a:p>
                    <a:p>
                      <a:pPr algn="ctr">
                        <a:spcAft>
                          <a:spcPts val="0"/>
                        </a:spcAft>
                      </a:pPr>
                      <a:r>
                        <a:rPr lang="ru-RU" sz="1200" b="1" i="1" u="sng" dirty="0" smtClean="0">
                          <a:latin typeface="Times New Roman"/>
                          <a:ea typeface="Times New Roman"/>
                        </a:rPr>
                        <a:t>Полдник</a:t>
                      </a:r>
                      <a:endParaRPr lang="ru-RU" sz="1200" dirty="0">
                        <a:latin typeface="Times New Roman"/>
                        <a:ea typeface="Times New Roman"/>
                      </a:endParaRPr>
                    </a:p>
                    <a:p>
                      <a:pPr algn="ctr">
                        <a:spcAft>
                          <a:spcPts val="0"/>
                        </a:spcAft>
                      </a:pPr>
                      <a:r>
                        <a:rPr lang="ru-RU" sz="1200" dirty="0">
                          <a:latin typeface="Times New Roman"/>
                          <a:ea typeface="Times New Roman"/>
                        </a:rPr>
                        <a:t>Кефир, печенье сухое </a:t>
                      </a:r>
                    </a:p>
                    <a:p>
                      <a:pPr algn="ctr">
                        <a:spcAft>
                          <a:spcPts val="0"/>
                        </a:spcAft>
                      </a:pPr>
                      <a:endParaRPr lang="en-US" sz="1200" b="1" i="1" u="sng" dirty="0" smtClean="0">
                        <a:latin typeface="Times New Roman"/>
                        <a:ea typeface="Times New Roman"/>
                      </a:endParaRPr>
                    </a:p>
                    <a:p>
                      <a:pPr algn="ctr">
                        <a:spcAft>
                          <a:spcPts val="0"/>
                        </a:spcAft>
                      </a:pPr>
                      <a:endParaRPr lang="en-US" sz="1200" b="1" i="1" u="sng" dirty="0" smtClean="0">
                        <a:latin typeface="Times New Roman"/>
                        <a:ea typeface="Times New Roman"/>
                      </a:endParaRPr>
                    </a:p>
                    <a:p>
                      <a:pPr algn="ctr">
                        <a:spcAft>
                          <a:spcPts val="0"/>
                        </a:spcAft>
                      </a:pPr>
                      <a:r>
                        <a:rPr lang="ru-RU" sz="1200" b="1" i="1" u="sng" dirty="0" smtClean="0">
                          <a:latin typeface="Times New Roman"/>
                          <a:ea typeface="Times New Roman"/>
                        </a:rPr>
                        <a:t>Ужин</a:t>
                      </a:r>
                      <a:endParaRPr lang="ru-RU" sz="1200" dirty="0">
                        <a:latin typeface="Times New Roman"/>
                        <a:ea typeface="Times New Roman"/>
                      </a:endParaRPr>
                    </a:p>
                    <a:p>
                      <a:pPr algn="l">
                        <a:spcAft>
                          <a:spcPts val="0"/>
                        </a:spcAft>
                      </a:pPr>
                      <a:r>
                        <a:rPr lang="ru-RU" sz="1200" dirty="0">
                          <a:latin typeface="Times New Roman"/>
                          <a:ea typeface="Times New Roman"/>
                        </a:rPr>
                        <a:t> Картофель тушеный с мясом, чай б/сахара, </a:t>
                      </a:r>
                    </a:p>
                    <a:p>
                      <a:pPr algn="ctr">
                        <a:spcAft>
                          <a:spcPts val="0"/>
                        </a:spcAft>
                      </a:pPr>
                      <a:r>
                        <a:rPr lang="ru-RU" sz="1200" dirty="0">
                          <a:latin typeface="Times New Roman"/>
                          <a:ea typeface="Times New Roman"/>
                        </a:rPr>
                        <a:t>хлеб ржаной</a:t>
                      </a:r>
                    </a:p>
                  </a:txBody>
                  <a:tcPr marL="24493" marR="24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200" b="1" i="1" u="sng" dirty="0">
                          <a:latin typeface="Times New Roman"/>
                          <a:ea typeface="Times New Roman"/>
                        </a:rPr>
                        <a:t>Завтрак</a:t>
                      </a:r>
                      <a:endParaRPr lang="ru-RU" sz="1200" dirty="0">
                        <a:latin typeface="Times New Roman"/>
                        <a:ea typeface="Times New Roman"/>
                      </a:endParaRPr>
                    </a:p>
                    <a:p>
                      <a:pPr algn="ctr">
                        <a:spcAft>
                          <a:spcPts val="0"/>
                        </a:spcAft>
                      </a:pPr>
                      <a:r>
                        <a:rPr lang="ru-RU" sz="1200" dirty="0">
                          <a:latin typeface="Times New Roman"/>
                          <a:ea typeface="Times New Roman"/>
                        </a:rPr>
                        <a:t>Каша рисовая  на воде б/</a:t>
                      </a:r>
                      <a:r>
                        <a:rPr lang="ru-RU" sz="1200" dirty="0" err="1">
                          <a:latin typeface="Times New Roman"/>
                          <a:ea typeface="Times New Roman"/>
                        </a:rPr>
                        <a:t>сах</a:t>
                      </a:r>
                      <a:r>
                        <a:rPr lang="ru-RU" sz="1200" dirty="0">
                          <a:latin typeface="Times New Roman"/>
                          <a:ea typeface="Times New Roman"/>
                        </a:rPr>
                        <a:t>  с </a:t>
                      </a:r>
                      <a:r>
                        <a:rPr lang="ru-RU" sz="1200" dirty="0" err="1">
                          <a:latin typeface="Times New Roman"/>
                          <a:ea typeface="Times New Roman"/>
                        </a:rPr>
                        <a:t>топл</a:t>
                      </a:r>
                      <a:r>
                        <a:rPr lang="ru-RU" sz="1200" dirty="0">
                          <a:latin typeface="Times New Roman"/>
                          <a:ea typeface="Times New Roman"/>
                        </a:rPr>
                        <a:t>. слив. маслом, чай б/</a:t>
                      </a:r>
                      <a:r>
                        <a:rPr lang="ru-RU" sz="1200" dirty="0" err="1">
                          <a:latin typeface="Times New Roman"/>
                          <a:ea typeface="Times New Roman"/>
                        </a:rPr>
                        <a:t>сах</a:t>
                      </a:r>
                      <a:r>
                        <a:rPr lang="ru-RU" sz="1200" dirty="0">
                          <a:latin typeface="Times New Roman"/>
                          <a:ea typeface="Times New Roman"/>
                        </a:rPr>
                        <a:t>, </a:t>
                      </a:r>
                    </a:p>
                    <a:p>
                      <a:pPr algn="ctr">
                        <a:spcAft>
                          <a:spcPts val="0"/>
                        </a:spcAft>
                      </a:pPr>
                      <a:r>
                        <a:rPr lang="ru-RU" sz="1200" dirty="0">
                          <a:latin typeface="Times New Roman"/>
                          <a:ea typeface="Times New Roman"/>
                        </a:rPr>
                        <a:t>хлеб ржаной </a:t>
                      </a:r>
                    </a:p>
                    <a:p>
                      <a:pPr algn="ctr">
                        <a:spcAft>
                          <a:spcPts val="0"/>
                        </a:spcAft>
                      </a:pPr>
                      <a:endParaRPr lang="en-US" sz="1200" b="1" i="1" u="sng" dirty="0" smtClean="0">
                        <a:latin typeface="Times New Roman"/>
                        <a:ea typeface="Times New Roman"/>
                      </a:endParaRPr>
                    </a:p>
                    <a:p>
                      <a:pPr algn="ctr">
                        <a:spcAft>
                          <a:spcPts val="0"/>
                        </a:spcAft>
                      </a:pPr>
                      <a:endParaRPr lang="en-US" sz="1200" b="1" i="1" u="sng" dirty="0" smtClean="0">
                        <a:latin typeface="Times New Roman"/>
                        <a:ea typeface="Times New Roman"/>
                      </a:endParaRPr>
                    </a:p>
                    <a:p>
                      <a:pPr algn="ctr">
                        <a:spcAft>
                          <a:spcPts val="0"/>
                        </a:spcAft>
                      </a:pPr>
                      <a:r>
                        <a:rPr lang="ru-RU" sz="1200" b="1" i="1" u="sng" dirty="0" smtClean="0">
                          <a:latin typeface="Times New Roman"/>
                          <a:ea typeface="Times New Roman"/>
                        </a:rPr>
                        <a:t>Обед</a:t>
                      </a:r>
                      <a:endParaRPr lang="ru-RU" sz="1200" dirty="0">
                        <a:latin typeface="Times New Roman"/>
                        <a:ea typeface="Times New Roman"/>
                      </a:endParaRPr>
                    </a:p>
                    <a:p>
                      <a:pPr marL="0" lvl="0" indent="0" algn="l">
                        <a:spcAft>
                          <a:spcPts val="0"/>
                        </a:spcAft>
                        <a:buFont typeface="+mj-lt"/>
                        <a:buNone/>
                        <a:tabLst>
                          <a:tab pos="277495" algn="l"/>
                        </a:tabLst>
                      </a:pPr>
                      <a:r>
                        <a:rPr lang="ru-RU" sz="1200" dirty="0" smtClean="0">
                          <a:latin typeface="Times New Roman"/>
                          <a:ea typeface="Times New Roman"/>
                        </a:rPr>
                        <a:t>1.Суп </a:t>
                      </a:r>
                      <a:r>
                        <a:rPr lang="ru-RU" sz="1200" dirty="0">
                          <a:latin typeface="Times New Roman"/>
                          <a:ea typeface="Times New Roman"/>
                        </a:rPr>
                        <a:t>картофельный </a:t>
                      </a:r>
                      <a:r>
                        <a:rPr lang="en-US" sz="1200" dirty="0">
                          <a:latin typeface="Times New Roman"/>
                          <a:ea typeface="Times New Roman"/>
                        </a:rPr>
                        <a:t>II </a:t>
                      </a:r>
                      <a:r>
                        <a:rPr lang="ru-RU" sz="1200" dirty="0" err="1">
                          <a:latin typeface="Times New Roman"/>
                          <a:ea typeface="Times New Roman"/>
                        </a:rPr>
                        <a:t>гов</a:t>
                      </a:r>
                      <a:r>
                        <a:rPr lang="ru-RU" sz="1200" dirty="0">
                          <a:latin typeface="Times New Roman"/>
                          <a:ea typeface="Times New Roman"/>
                        </a:rPr>
                        <a:t>. </a:t>
                      </a:r>
                      <a:r>
                        <a:rPr lang="ru-RU" sz="1200" dirty="0" err="1">
                          <a:latin typeface="Times New Roman"/>
                          <a:ea typeface="Times New Roman"/>
                        </a:rPr>
                        <a:t>б-не</a:t>
                      </a:r>
                      <a:endParaRPr lang="ru-RU" sz="1200" dirty="0">
                        <a:latin typeface="Times New Roman"/>
                        <a:ea typeface="Times New Roman"/>
                      </a:endParaRPr>
                    </a:p>
                    <a:p>
                      <a:pPr marL="0" lvl="0" indent="0" algn="l">
                        <a:spcAft>
                          <a:spcPts val="0"/>
                        </a:spcAft>
                        <a:buFont typeface="+mj-lt"/>
                        <a:buNone/>
                        <a:tabLst>
                          <a:tab pos="277495" algn="l"/>
                        </a:tabLst>
                      </a:pPr>
                      <a:r>
                        <a:rPr lang="ru-RU" sz="1200" dirty="0" smtClean="0">
                          <a:latin typeface="Times New Roman"/>
                          <a:ea typeface="Times New Roman"/>
                        </a:rPr>
                        <a:t>2.Биточки </a:t>
                      </a:r>
                      <a:r>
                        <a:rPr lang="ru-RU" sz="1200" dirty="0">
                          <a:latin typeface="Times New Roman"/>
                          <a:ea typeface="Times New Roman"/>
                        </a:rPr>
                        <a:t>паровые б/ яйца с макаронами</a:t>
                      </a:r>
                    </a:p>
                    <a:p>
                      <a:pPr marL="0" lvl="0" indent="0" algn="l">
                        <a:spcAft>
                          <a:spcPts val="0"/>
                        </a:spcAft>
                        <a:buFont typeface="+mj-lt"/>
                        <a:buNone/>
                        <a:tabLst>
                          <a:tab pos="277495" algn="l"/>
                        </a:tabLst>
                      </a:pPr>
                      <a:r>
                        <a:rPr lang="ru-RU" sz="1200" dirty="0" smtClean="0">
                          <a:latin typeface="Times New Roman"/>
                          <a:ea typeface="Times New Roman"/>
                        </a:rPr>
                        <a:t>3.Напиток </a:t>
                      </a:r>
                      <a:r>
                        <a:rPr lang="ru-RU" sz="1200" dirty="0">
                          <a:latin typeface="Times New Roman"/>
                          <a:ea typeface="Times New Roman"/>
                        </a:rPr>
                        <a:t>из шиповника б/</a:t>
                      </a:r>
                      <a:r>
                        <a:rPr lang="ru-RU" sz="1200" dirty="0" err="1">
                          <a:latin typeface="Times New Roman"/>
                          <a:ea typeface="Times New Roman"/>
                        </a:rPr>
                        <a:t>сах</a:t>
                      </a:r>
                      <a:r>
                        <a:rPr lang="ru-RU" sz="1200" dirty="0">
                          <a:latin typeface="Times New Roman"/>
                          <a:ea typeface="Times New Roman"/>
                        </a:rPr>
                        <a:t>, хлеб ржаной</a:t>
                      </a:r>
                    </a:p>
                    <a:p>
                      <a:pPr algn="ctr">
                        <a:spcAft>
                          <a:spcPts val="0"/>
                        </a:spcAft>
                      </a:pPr>
                      <a:endParaRPr lang="ru-RU" sz="1200" b="1" i="1" u="sng" dirty="0" smtClean="0">
                        <a:latin typeface="Times New Roman"/>
                        <a:ea typeface="Times New Roman"/>
                      </a:endParaRPr>
                    </a:p>
                    <a:p>
                      <a:pPr algn="ctr">
                        <a:spcAft>
                          <a:spcPts val="0"/>
                        </a:spcAft>
                      </a:pPr>
                      <a:endParaRPr lang="en-US" sz="1200" b="1" i="1" u="sng" dirty="0" smtClean="0">
                        <a:latin typeface="Times New Roman"/>
                        <a:ea typeface="Times New Roman"/>
                      </a:endParaRPr>
                    </a:p>
                    <a:p>
                      <a:pPr algn="ctr">
                        <a:spcAft>
                          <a:spcPts val="0"/>
                        </a:spcAft>
                      </a:pPr>
                      <a:r>
                        <a:rPr lang="ru-RU" sz="1200" b="1" i="1" u="sng" dirty="0" smtClean="0">
                          <a:latin typeface="Times New Roman"/>
                          <a:ea typeface="Times New Roman"/>
                        </a:rPr>
                        <a:t>Полдник</a:t>
                      </a:r>
                      <a:endParaRPr lang="ru-RU" sz="1200" dirty="0">
                        <a:latin typeface="Times New Roman"/>
                        <a:ea typeface="Times New Roman"/>
                      </a:endParaRPr>
                    </a:p>
                    <a:p>
                      <a:pPr algn="ctr">
                        <a:spcAft>
                          <a:spcPts val="0"/>
                        </a:spcAft>
                      </a:pPr>
                      <a:r>
                        <a:rPr lang="ru-RU" sz="1200" dirty="0">
                          <a:latin typeface="Times New Roman"/>
                          <a:ea typeface="Times New Roman"/>
                        </a:rPr>
                        <a:t>Груши зеленые</a:t>
                      </a:r>
                    </a:p>
                    <a:p>
                      <a:pPr algn="ctr">
                        <a:spcAft>
                          <a:spcPts val="0"/>
                        </a:spcAft>
                      </a:pPr>
                      <a:endParaRPr lang="en-US" sz="1200" b="1" i="1" u="sng" dirty="0" smtClean="0">
                        <a:latin typeface="Times New Roman"/>
                        <a:ea typeface="Times New Roman"/>
                      </a:endParaRPr>
                    </a:p>
                    <a:p>
                      <a:pPr algn="ctr">
                        <a:spcAft>
                          <a:spcPts val="0"/>
                        </a:spcAft>
                      </a:pPr>
                      <a:endParaRPr lang="en-US" sz="1200" b="1" i="1" u="sng" dirty="0" smtClean="0">
                        <a:latin typeface="Times New Roman"/>
                        <a:ea typeface="Times New Roman"/>
                      </a:endParaRPr>
                    </a:p>
                    <a:p>
                      <a:pPr algn="ctr">
                        <a:spcAft>
                          <a:spcPts val="0"/>
                        </a:spcAft>
                      </a:pPr>
                      <a:endParaRPr lang="en-US" sz="1200" b="1" i="1" u="sng" dirty="0" smtClean="0">
                        <a:latin typeface="Times New Roman"/>
                        <a:ea typeface="Times New Roman"/>
                      </a:endParaRPr>
                    </a:p>
                    <a:p>
                      <a:pPr algn="ctr">
                        <a:spcAft>
                          <a:spcPts val="0"/>
                        </a:spcAft>
                      </a:pPr>
                      <a:r>
                        <a:rPr lang="ru-RU" sz="1200" b="1" i="1" u="sng" dirty="0" smtClean="0">
                          <a:latin typeface="Times New Roman"/>
                          <a:ea typeface="Times New Roman"/>
                        </a:rPr>
                        <a:t>Ужин</a:t>
                      </a:r>
                      <a:endParaRPr lang="ru-RU" sz="1200" dirty="0">
                        <a:latin typeface="Times New Roman"/>
                        <a:ea typeface="Times New Roman"/>
                      </a:endParaRPr>
                    </a:p>
                    <a:p>
                      <a:pPr algn="ctr">
                        <a:spcAft>
                          <a:spcPts val="0"/>
                        </a:spcAft>
                      </a:pPr>
                      <a:r>
                        <a:rPr lang="ru-RU" sz="1200" dirty="0">
                          <a:latin typeface="Times New Roman"/>
                          <a:ea typeface="Times New Roman"/>
                        </a:rPr>
                        <a:t>Пирожок со свежей капустой,</a:t>
                      </a:r>
                      <a:r>
                        <a:rPr lang="ru-RU" sz="1200" b="1" i="1" dirty="0">
                          <a:latin typeface="Times New Roman"/>
                          <a:ea typeface="Times New Roman"/>
                        </a:rPr>
                        <a:t> </a:t>
                      </a:r>
                      <a:r>
                        <a:rPr lang="ru-RU" sz="1200" dirty="0">
                          <a:latin typeface="Times New Roman"/>
                          <a:ea typeface="Times New Roman"/>
                        </a:rPr>
                        <a:t>чай б/сахара</a:t>
                      </a:r>
                    </a:p>
                  </a:txBody>
                  <a:tcPr marL="24493" marR="24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200" b="1" i="1" u="sng" dirty="0">
                          <a:latin typeface="Times New Roman"/>
                          <a:ea typeface="Times New Roman"/>
                        </a:rPr>
                        <a:t>Завтрак</a:t>
                      </a:r>
                      <a:endParaRPr lang="ru-RU" sz="1200" dirty="0">
                        <a:latin typeface="Times New Roman"/>
                        <a:ea typeface="Times New Roman"/>
                      </a:endParaRPr>
                    </a:p>
                    <a:p>
                      <a:pPr algn="ctr">
                        <a:spcAft>
                          <a:spcPts val="0"/>
                        </a:spcAft>
                      </a:pPr>
                      <a:r>
                        <a:rPr lang="ru-RU" sz="1200" dirty="0">
                          <a:latin typeface="Times New Roman"/>
                          <a:ea typeface="Times New Roman"/>
                        </a:rPr>
                        <a:t>Каша пшеничная на воде, б/</a:t>
                      </a:r>
                      <a:r>
                        <a:rPr lang="ru-RU" sz="1200" dirty="0" err="1">
                          <a:latin typeface="Times New Roman"/>
                          <a:ea typeface="Times New Roman"/>
                        </a:rPr>
                        <a:t>сах</a:t>
                      </a:r>
                      <a:r>
                        <a:rPr lang="ru-RU" sz="1200" dirty="0">
                          <a:latin typeface="Times New Roman"/>
                          <a:ea typeface="Times New Roman"/>
                        </a:rPr>
                        <a:t> с </a:t>
                      </a:r>
                      <a:r>
                        <a:rPr lang="ru-RU" sz="1200" dirty="0" err="1">
                          <a:latin typeface="Times New Roman"/>
                          <a:ea typeface="Times New Roman"/>
                        </a:rPr>
                        <a:t>топл</a:t>
                      </a:r>
                      <a:r>
                        <a:rPr lang="ru-RU" sz="1200" dirty="0">
                          <a:latin typeface="Times New Roman"/>
                          <a:ea typeface="Times New Roman"/>
                        </a:rPr>
                        <a:t>. слив. маслом,</a:t>
                      </a:r>
                    </a:p>
                    <a:p>
                      <a:pPr algn="ctr">
                        <a:spcAft>
                          <a:spcPts val="0"/>
                        </a:spcAft>
                      </a:pPr>
                      <a:r>
                        <a:rPr lang="ru-RU" sz="1200" dirty="0">
                          <a:latin typeface="Times New Roman"/>
                          <a:ea typeface="Times New Roman"/>
                        </a:rPr>
                        <a:t>чай б/</a:t>
                      </a:r>
                      <a:r>
                        <a:rPr lang="ru-RU" sz="1200" dirty="0" err="1">
                          <a:latin typeface="Times New Roman"/>
                          <a:ea typeface="Times New Roman"/>
                        </a:rPr>
                        <a:t>сах</a:t>
                      </a:r>
                      <a:r>
                        <a:rPr lang="ru-RU" sz="1200" dirty="0">
                          <a:latin typeface="Times New Roman"/>
                          <a:ea typeface="Times New Roman"/>
                        </a:rPr>
                        <a:t>, </a:t>
                      </a:r>
                    </a:p>
                    <a:p>
                      <a:pPr algn="ctr">
                        <a:spcAft>
                          <a:spcPts val="0"/>
                        </a:spcAft>
                      </a:pPr>
                      <a:r>
                        <a:rPr lang="ru-RU" sz="1200" dirty="0">
                          <a:latin typeface="Times New Roman"/>
                          <a:ea typeface="Times New Roman"/>
                        </a:rPr>
                        <a:t>хлеб ржаной</a:t>
                      </a:r>
                    </a:p>
                    <a:p>
                      <a:pPr algn="ctr">
                        <a:spcAft>
                          <a:spcPts val="0"/>
                        </a:spcAft>
                      </a:pPr>
                      <a:endParaRPr lang="ru-RU" sz="1200" b="1" i="1" u="sng" dirty="0" smtClean="0">
                        <a:latin typeface="Times New Roman"/>
                        <a:ea typeface="Times New Roman"/>
                      </a:endParaRPr>
                    </a:p>
                    <a:p>
                      <a:pPr algn="ctr">
                        <a:spcAft>
                          <a:spcPts val="0"/>
                        </a:spcAft>
                      </a:pPr>
                      <a:endParaRPr lang="en-US" sz="1200" b="1" i="1" u="sng" dirty="0" smtClean="0">
                        <a:latin typeface="Times New Roman"/>
                        <a:ea typeface="Times New Roman"/>
                      </a:endParaRPr>
                    </a:p>
                    <a:p>
                      <a:pPr algn="ctr">
                        <a:spcAft>
                          <a:spcPts val="0"/>
                        </a:spcAft>
                      </a:pPr>
                      <a:r>
                        <a:rPr lang="ru-RU" sz="1200" b="1" i="1" u="sng" dirty="0" smtClean="0">
                          <a:latin typeface="Times New Roman"/>
                          <a:ea typeface="Times New Roman"/>
                        </a:rPr>
                        <a:t>Обед</a:t>
                      </a:r>
                      <a:endParaRPr lang="ru-RU" sz="1200" dirty="0">
                        <a:latin typeface="Times New Roman"/>
                        <a:ea typeface="Times New Roman"/>
                      </a:endParaRPr>
                    </a:p>
                    <a:p>
                      <a:pPr marL="0" lvl="0" indent="0" algn="l">
                        <a:spcAft>
                          <a:spcPts val="0"/>
                        </a:spcAft>
                        <a:buFont typeface="+mj-lt"/>
                        <a:buNone/>
                        <a:tabLst>
                          <a:tab pos="277495" algn="l"/>
                        </a:tabLst>
                      </a:pPr>
                      <a:r>
                        <a:rPr lang="ru-RU" sz="1200" dirty="0" smtClean="0">
                          <a:latin typeface="Times New Roman"/>
                          <a:ea typeface="Times New Roman"/>
                        </a:rPr>
                        <a:t>1.Суп </a:t>
                      </a:r>
                      <a:r>
                        <a:rPr lang="ru-RU" sz="1200" dirty="0">
                          <a:latin typeface="Times New Roman"/>
                          <a:ea typeface="Times New Roman"/>
                        </a:rPr>
                        <a:t>гречневый на </a:t>
                      </a:r>
                      <a:r>
                        <a:rPr lang="en-US" sz="1200" dirty="0">
                          <a:latin typeface="Times New Roman"/>
                          <a:ea typeface="Times New Roman"/>
                        </a:rPr>
                        <a:t>II </a:t>
                      </a:r>
                      <a:r>
                        <a:rPr lang="ru-RU" sz="1200" dirty="0" err="1">
                          <a:latin typeface="Times New Roman"/>
                          <a:ea typeface="Times New Roman"/>
                        </a:rPr>
                        <a:t>гов</a:t>
                      </a:r>
                      <a:r>
                        <a:rPr lang="ru-RU" sz="1200" dirty="0">
                          <a:latin typeface="Times New Roman"/>
                          <a:ea typeface="Times New Roman"/>
                        </a:rPr>
                        <a:t>. </a:t>
                      </a:r>
                      <a:r>
                        <a:rPr lang="ru-RU" sz="1200" dirty="0" err="1">
                          <a:latin typeface="Times New Roman"/>
                          <a:ea typeface="Times New Roman"/>
                        </a:rPr>
                        <a:t>б-не</a:t>
                      </a:r>
                      <a:endParaRPr lang="ru-RU" sz="1200" dirty="0">
                        <a:latin typeface="Times New Roman"/>
                        <a:ea typeface="Times New Roman"/>
                      </a:endParaRPr>
                    </a:p>
                    <a:p>
                      <a:pPr marL="0" lvl="0" indent="0" algn="l">
                        <a:spcAft>
                          <a:spcPts val="0"/>
                        </a:spcAft>
                        <a:buFont typeface="+mj-lt"/>
                        <a:buNone/>
                        <a:tabLst>
                          <a:tab pos="277495" algn="l"/>
                        </a:tabLst>
                      </a:pPr>
                      <a:r>
                        <a:rPr lang="ru-RU" sz="1200" dirty="0" smtClean="0">
                          <a:latin typeface="Times New Roman"/>
                          <a:ea typeface="Times New Roman"/>
                        </a:rPr>
                        <a:t>2.Ленивые </a:t>
                      </a:r>
                      <a:r>
                        <a:rPr lang="ru-RU" sz="1200" dirty="0">
                          <a:latin typeface="Times New Roman"/>
                          <a:ea typeface="Times New Roman"/>
                        </a:rPr>
                        <a:t>голубцы с мясом</a:t>
                      </a:r>
                    </a:p>
                    <a:p>
                      <a:pPr marL="0" lvl="0" indent="0" algn="l">
                        <a:spcAft>
                          <a:spcPts val="0"/>
                        </a:spcAft>
                        <a:buFont typeface="+mj-lt"/>
                        <a:buNone/>
                        <a:tabLst>
                          <a:tab pos="277495" algn="l"/>
                        </a:tabLst>
                      </a:pPr>
                      <a:r>
                        <a:rPr lang="ru-RU" sz="1200" dirty="0" smtClean="0">
                          <a:latin typeface="Times New Roman"/>
                          <a:ea typeface="Times New Roman"/>
                        </a:rPr>
                        <a:t>3.Компот </a:t>
                      </a:r>
                      <a:r>
                        <a:rPr lang="ru-RU" sz="1200" dirty="0">
                          <a:latin typeface="Times New Roman"/>
                          <a:ea typeface="Times New Roman"/>
                        </a:rPr>
                        <a:t>из с/ф б/ </a:t>
                      </a:r>
                      <a:r>
                        <a:rPr lang="ru-RU" sz="1200" dirty="0" err="1">
                          <a:latin typeface="Times New Roman"/>
                          <a:ea typeface="Times New Roman"/>
                        </a:rPr>
                        <a:t>сах</a:t>
                      </a:r>
                      <a:r>
                        <a:rPr lang="ru-RU" sz="1200" dirty="0">
                          <a:latin typeface="Times New Roman"/>
                          <a:ea typeface="Times New Roman"/>
                        </a:rPr>
                        <a:t>, хлеб ржаной</a:t>
                      </a:r>
                    </a:p>
                    <a:p>
                      <a:pPr algn="ctr">
                        <a:spcAft>
                          <a:spcPts val="0"/>
                        </a:spcAft>
                      </a:pPr>
                      <a:endParaRPr lang="en-US" sz="1200" b="1" i="1" u="sng" dirty="0" smtClean="0">
                        <a:latin typeface="Times New Roman"/>
                        <a:ea typeface="Times New Roman"/>
                      </a:endParaRPr>
                    </a:p>
                    <a:p>
                      <a:pPr algn="ctr">
                        <a:spcAft>
                          <a:spcPts val="0"/>
                        </a:spcAft>
                      </a:pPr>
                      <a:endParaRPr lang="ru-RU" sz="1200" b="1" i="1" u="sng" dirty="0" smtClean="0">
                        <a:latin typeface="Times New Roman"/>
                        <a:ea typeface="Times New Roman"/>
                      </a:endParaRPr>
                    </a:p>
                    <a:p>
                      <a:pPr algn="ctr">
                        <a:spcAft>
                          <a:spcPts val="0"/>
                        </a:spcAft>
                      </a:pPr>
                      <a:endParaRPr lang="ru-RU" sz="1200" b="1" i="1" u="sng" dirty="0" smtClean="0">
                        <a:latin typeface="Times New Roman"/>
                        <a:ea typeface="Times New Roman"/>
                      </a:endParaRPr>
                    </a:p>
                    <a:p>
                      <a:pPr algn="ctr">
                        <a:spcAft>
                          <a:spcPts val="0"/>
                        </a:spcAft>
                      </a:pPr>
                      <a:endParaRPr lang="ru-RU" sz="1200" b="1" i="1" u="sng" dirty="0" smtClean="0">
                        <a:latin typeface="Times New Roman"/>
                        <a:ea typeface="Times New Roman"/>
                      </a:endParaRPr>
                    </a:p>
                    <a:p>
                      <a:pPr algn="ctr">
                        <a:spcAft>
                          <a:spcPts val="0"/>
                        </a:spcAft>
                      </a:pPr>
                      <a:endParaRPr lang="en-US" sz="1200" b="1" i="1" u="sng" dirty="0" smtClean="0">
                        <a:latin typeface="Times New Roman"/>
                        <a:ea typeface="Times New Roman"/>
                      </a:endParaRPr>
                    </a:p>
                    <a:p>
                      <a:pPr algn="ctr">
                        <a:spcAft>
                          <a:spcPts val="0"/>
                        </a:spcAft>
                      </a:pPr>
                      <a:r>
                        <a:rPr lang="ru-RU" sz="1200" b="1" i="1" u="sng" dirty="0" smtClean="0">
                          <a:latin typeface="Times New Roman"/>
                          <a:ea typeface="Times New Roman"/>
                        </a:rPr>
                        <a:t>Полдник</a:t>
                      </a:r>
                      <a:endParaRPr lang="ru-RU" sz="1200" dirty="0">
                        <a:latin typeface="Times New Roman"/>
                        <a:ea typeface="Times New Roman"/>
                      </a:endParaRPr>
                    </a:p>
                    <a:p>
                      <a:pPr algn="ctr">
                        <a:spcAft>
                          <a:spcPts val="0"/>
                        </a:spcAft>
                      </a:pPr>
                      <a:r>
                        <a:rPr lang="ru-RU" sz="1200" dirty="0">
                          <a:latin typeface="Times New Roman"/>
                          <a:ea typeface="Times New Roman"/>
                        </a:rPr>
                        <a:t>Сок из зеленых яблок</a:t>
                      </a:r>
                    </a:p>
                    <a:p>
                      <a:pPr algn="ctr">
                        <a:spcAft>
                          <a:spcPts val="0"/>
                        </a:spcAft>
                      </a:pPr>
                      <a:endParaRPr lang="ru-RU" sz="1200" b="1" i="1" u="sng" dirty="0" smtClean="0">
                        <a:latin typeface="Times New Roman"/>
                        <a:ea typeface="Times New Roman"/>
                      </a:endParaRPr>
                    </a:p>
                    <a:p>
                      <a:pPr algn="ctr">
                        <a:spcAft>
                          <a:spcPts val="0"/>
                        </a:spcAft>
                      </a:pPr>
                      <a:endParaRPr lang="en-US" sz="1200" b="1" i="1" u="sng" dirty="0" smtClean="0">
                        <a:latin typeface="Times New Roman"/>
                        <a:ea typeface="Times New Roman"/>
                      </a:endParaRPr>
                    </a:p>
                    <a:p>
                      <a:pPr algn="ctr">
                        <a:spcAft>
                          <a:spcPts val="0"/>
                        </a:spcAft>
                      </a:pPr>
                      <a:r>
                        <a:rPr lang="ru-RU" sz="1200" b="1" i="1" u="sng" dirty="0" smtClean="0">
                          <a:latin typeface="Times New Roman"/>
                          <a:ea typeface="Times New Roman"/>
                        </a:rPr>
                        <a:t>Ужин</a:t>
                      </a:r>
                      <a:endParaRPr lang="ru-RU" sz="1200" dirty="0">
                        <a:latin typeface="Times New Roman"/>
                        <a:ea typeface="Times New Roman"/>
                      </a:endParaRPr>
                    </a:p>
                    <a:p>
                      <a:pPr algn="ctr">
                        <a:spcAft>
                          <a:spcPts val="0"/>
                        </a:spcAft>
                      </a:pPr>
                      <a:r>
                        <a:rPr lang="ru-RU" sz="1200" dirty="0">
                          <a:latin typeface="Times New Roman"/>
                          <a:ea typeface="Times New Roman"/>
                        </a:rPr>
                        <a:t>Котлета паровая б/ яйца с перловкой, </a:t>
                      </a:r>
                    </a:p>
                    <a:p>
                      <a:pPr algn="ctr">
                        <a:spcAft>
                          <a:spcPts val="0"/>
                        </a:spcAft>
                      </a:pPr>
                      <a:r>
                        <a:rPr lang="ru-RU" sz="1200" dirty="0">
                          <a:latin typeface="Times New Roman"/>
                          <a:ea typeface="Times New Roman"/>
                        </a:rPr>
                        <a:t>чай б/сахара, </a:t>
                      </a:r>
                    </a:p>
                    <a:p>
                      <a:pPr algn="ctr">
                        <a:spcAft>
                          <a:spcPts val="0"/>
                        </a:spcAft>
                      </a:pPr>
                      <a:r>
                        <a:rPr lang="ru-RU" sz="1200" dirty="0">
                          <a:latin typeface="Times New Roman"/>
                          <a:ea typeface="Times New Roman"/>
                        </a:rPr>
                        <a:t>хлеб ржаной</a:t>
                      </a:r>
                    </a:p>
                  </a:txBody>
                  <a:tcPr marL="24493" marR="24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200" b="1" i="1" u="sng" dirty="0">
                          <a:latin typeface="Times New Roman"/>
                          <a:ea typeface="Times New Roman"/>
                        </a:rPr>
                        <a:t>Завтрак</a:t>
                      </a:r>
                      <a:endParaRPr lang="ru-RU" sz="1200" dirty="0">
                        <a:latin typeface="Times New Roman"/>
                        <a:ea typeface="Times New Roman"/>
                      </a:endParaRPr>
                    </a:p>
                    <a:p>
                      <a:pPr algn="ctr">
                        <a:spcAft>
                          <a:spcPts val="0"/>
                        </a:spcAft>
                      </a:pPr>
                      <a:r>
                        <a:rPr lang="ru-RU" sz="1200" dirty="0">
                          <a:latin typeface="Times New Roman"/>
                          <a:ea typeface="Times New Roman"/>
                        </a:rPr>
                        <a:t>Каша геркулесовая на воде б/</a:t>
                      </a:r>
                      <a:r>
                        <a:rPr lang="ru-RU" sz="1200" dirty="0" err="1">
                          <a:latin typeface="Times New Roman"/>
                          <a:ea typeface="Times New Roman"/>
                        </a:rPr>
                        <a:t>сах</a:t>
                      </a:r>
                      <a:r>
                        <a:rPr lang="ru-RU" sz="1200" dirty="0">
                          <a:latin typeface="Times New Roman"/>
                          <a:ea typeface="Times New Roman"/>
                        </a:rPr>
                        <a:t>, с </a:t>
                      </a:r>
                      <a:r>
                        <a:rPr lang="ru-RU" sz="1200" dirty="0" err="1">
                          <a:latin typeface="Times New Roman"/>
                          <a:ea typeface="Times New Roman"/>
                        </a:rPr>
                        <a:t>топл</a:t>
                      </a:r>
                      <a:r>
                        <a:rPr lang="ru-RU" sz="1200" dirty="0">
                          <a:latin typeface="Times New Roman"/>
                          <a:ea typeface="Times New Roman"/>
                        </a:rPr>
                        <a:t>. слив. маслом, </a:t>
                      </a:r>
                    </a:p>
                    <a:p>
                      <a:pPr algn="ctr">
                        <a:spcAft>
                          <a:spcPts val="0"/>
                        </a:spcAft>
                      </a:pPr>
                      <a:r>
                        <a:rPr lang="ru-RU" sz="1200" dirty="0">
                          <a:latin typeface="Times New Roman"/>
                          <a:ea typeface="Times New Roman"/>
                        </a:rPr>
                        <a:t>чай б/ </a:t>
                      </a:r>
                      <a:r>
                        <a:rPr lang="ru-RU" sz="1200" dirty="0" err="1">
                          <a:latin typeface="Times New Roman"/>
                          <a:ea typeface="Times New Roman"/>
                        </a:rPr>
                        <a:t>сах</a:t>
                      </a:r>
                      <a:r>
                        <a:rPr lang="ru-RU" sz="1200" dirty="0">
                          <a:latin typeface="Times New Roman"/>
                          <a:ea typeface="Times New Roman"/>
                        </a:rPr>
                        <a:t>, </a:t>
                      </a:r>
                    </a:p>
                    <a:p>
                      <a:pPr algn="ctr">
                        <a:spcAft>
                          <a:spcPts val="0"/>
                        </a:spcAft>
                      </a:pPr>
                      <a:r>
                        <a:rPr lang="ru-RU" sz="1200" dirty="0">
                          <a:latin typeface="Times New Roman"/>
                          <a:ea typeface="Times New Roman"/>
                        </a:rPr>
                        <a:t>хлеб ржаной</a:t>
                      </a:r>
                    </a:p>
                    <a:p>
                      <a:pPr algn="ctr">
                        <a:spcAft>
                          <a:spcPts val="0"/>
                        </a:spcAft>
                      </a:pPr>
                      <a:endParaRPr lang="en-US" sz="1200" b="1" i="1" u="sng" dirty="0" smtClean="0">
                        <a:latin typeface="Times New Roman"/>
                        <a:ea typeface="Times New Roman"/>
                      </a:endParaRPr>
                    </a:p>
                    <a:p>
                      <a:pPr algn="ctr">
                        <a:spcAft>
                          <a:spcPts val="0"/>
                        </a:spcAft>
                      </a:pPr>
                      <a:r>
                        <a:rPr lang="ru-RU" sz="1200" b="1" i="1" u="sng" dirty="0" smtClean="0">
                          <a:latin typeface="Times New Roman"/>
                          <a:ea typeface="Times New Roman"/>
                        </a:rPr>
                        <a:t>Обед</a:t>
                      </a:r>
                      <a:endParaRPr lang="ru-RU" sz="1200" dirty="0">
                        <a:latin typeface="Times New Roman"/>
                        <a:ea typeface="Times New Roman"/>
                      </a:endParaRPr>
                    </a:p>
                    <a:p>
                      <a:pPr marL="0" lvl="0" indent="0" algn="l">
                        <a:spcAft>
                          <a:spcPts val="0"/>
                        </a:spcAft>
                        <a:buFont typeface="+mj-lt"/>
                        <a:buNone/>
                        <a:tabLst>
                          <a:tab pos="277495" algn="l"/>
                        </a:tabLst>
                      </a:pPr>
                      <a:r>
                        <a:rPr lang="ru-RU" sz="1200" dirty="0" smtClean="0">
                          <a:latin typeface="Times New Roman"/>
                          <a:ea typeface="Times New Roman"/>
                        </a:rPr>
                        <a:t>1.Суп </a:t>
                      </a:r>
                      <a:r>
                        <a:rPr lang="ru-RU" sz="1200" dirty="0">
                          <a:latin typeface="Times New Roman"/>
                          <a:ea typeface="Times New Roman"/>
                        </a:rPr>
                        <a:t>вермишелевый на </a:t>
                      </a:r>
                      <a:r>
                        <a:rPr lang="en-US" sz="1200" dirty="0">
                          <a:latin typeface="Times New Roman"/>
                          <a:ea typeface="Times New Roman"/>
                        </a:rPr>
                        <a:t>II </a:t>
                      </a:r>
                      <a:r>
                        <a:rPr lang="ru-RU" sz="1200" dirty="0" err="1">
                          <a:latin typeface="Times New Roman"/>
                          <a:ea typeface="Times New Roman"/>
                        </a:rPr>
                        <a:t>гов</a:t>
                      </a:r>
                      <a:r>
                        <a:rPr lang="ru-RU" sz="1200" dirty="0">
                          <a:latin typeface="Times New Roman"/>
                          <a:ea typeface="Times New Roman"/>
                        </a:rPr>
                        <a:t>. </a:t>
                      </a:r>
                      <a:r>
                        <a:rPr lang="ru-RU" sz="1200" dirty="0" err="1">
                          <a:latin typeface="Times New Roman"/>
                          <a:ea typeface="Times New Roman"/>
                        </a:rPr>
                        <a:t>б-не</a:t>
                      </a:r>
                      <a:endParaRPr lang="ru-RU" sz="1200" dirty="0">
                        <a:latin typeface="Times New Roman"/>
                        <a:ea typeface="Times New Roman"/>
                      </a:endParaRPr>
                    </a:p>
                    <a:p>
                      <a:pPr marL="0" lvl="0" indent="0" algn="l">
                        <a:spcAft>
                          <a:spcPts val="0"/>
                        </a:spcAft>
                        <a:buFont typeface="+mj-lt"/>
                        <a:buNone/>
                        <a:tabLst>
                          <a:tab pos="277495" algn="l"/>
                        </a:tabLst>
                      </a:pPr>
                      <a:r>
                        <a:rPr lang="ru-RU" sz="1200" dirty="0" smtClean="0">
                          <a:latin typeface="Times New Roman"/>
                          <a:ea typeface="Times New Roman"/>
                        </a:rPr>
                        <a:t>2.Тефтели </a:t>
                      </a:r>
                      <a:r>
                        <a:rPr lang="ru-RU" sz="1200" dirty="0">
                          <a:latin typeface="Times New Roman"/>
                          <a:ea typeface="Times New Roman"/>
                        </a:rPr>
                        <a:t>паровые б/ яйца с гречкой</a:t>
                      </a:r>
                    </a:p>
                    <a:p>
                      <a:pPr marL="0" lvl="0" indent="0" algn="l">
                        <a:spcAft>
                          <a:spcPts val="0"/>
                        </a:spcAft>
                        <a:buFont typeface="+mj-lt"/>
                        <a:buNone/>
                        <a:tabLst>
                          <a:tab pos="277495" algn="l"/>
                        </a:tabLst>
                      </a:pPr>
                      <a:r>
                        <a:rPr lang="ru-RU" sz="1200" dirty="0" smtClean="0">
                          <a:latin typeface="Times New Roman"/>
                          <a:ea typeface="Times New Roman"/>
                        </a:rPr>
                        <a:t>3.Компот </a:t>
                      </a:r>
                      <a:r>
                        <a:rPr lang="ru-RU" sz="1200" dirty="0">
                          <a:latin typeface="Times New Roman"/>
                          <a:ea typeface="Times New Roman"/>
                        </a:rPr>
                        <a:t>из с/ф б/</a:t>
                      </a:r>
                      <a:r>
                        <a:rPr lang="ru-RU" sz="1200" dirty="0" err="1">
                          <a:latin typeface="Times New Roman"/>
                          <a:ea typeface="Times New Roman"/>
                        </a:rPr>
                        <a:t>сах</a:t>
                      </a:r>
                      <a:r>
                        <a:rPr lang="ru-RU" sz="1200" dirty="0">
                          <a:latin typeface="Times New Roman"/>
                          <a:ea typeface="Times New Roman"/>
                        </a:rPr>
                        <a:t>, хлеб ржаной</a:t>
                      </a:r>
                    </a:p>
                    <a:p>
                      <a:pPr algn="ctr">
                        <a:spcAft>
                          <a:spcPts val="0"/>
                        </a:spcAft>
                      </a:pPr>
                      <a:endParaRPr lang="en-US" sz="1200" b="1" i="1" u="sng" dirty="0" smtClean="0">
                        <a:latin typeface="Times New Roman"/>
                        <a:ea typeface="Times New Roman"/>
                      </a:endParaRPr>
                    </a:p>
                    <a:p>
                      <a:pPr algn="ctr">
                        <a:spcAft>
                          <a:spcPts val="0"/>
                        </a:spcAft>
                      </a:pPr>
                      <a:endParaRPr lang="en-US" sz="1200" b="1" i="1" u="sng" dirty="0" smtClean="0">
                        <a:latin typeface="Times New Roman"/>
                        <a:ea typeface="Times New Roman"/>
                      </a:endParaRPr>
                    </a:p>
                    <a:p>
                      <a:pPr algn="ctr">
                        <a:spcAft>
                          <a:spcPts val="0"/>
                        </a:spcAft>
                      </a:pPr>
                      <a:r>
                        <a:rPr lang="ru-RU" sz="1200" b="1" i="1" u="sng" dirty="0" smtClean="0">
                          <a:latin typeface="Times New Roman"/>
                          <a:ea typeface="Times New Roman"/>
                        </a:rPr>
                        <a:t>Полдник</a:t>
                      </a:r>
                      <a:endParaRPr lang="ru-RU" sz="1200" dirty="0">
                        <a:latin typeface="Times New Roman"/>
                        <a:ea typeface="Times New Roman"/>
                      </a:endParaRPr>
                    </a:p>
                    <a:p>
                      <a:pPr algn="ctr">
                        <a:spcAft>
                          <a:spcPts val="0"/>
                        </a:spcAft>
                      </a:pPr>
                      <a:r>
                        <a:rPr lang="ru-RU" sz="1200" b="0" i="0" u="none" dirty="0" smtClean="0">
                          <a:latin typeface="Times New Roman"/>
                          <a:ea typeface="Times New Roman"/>
                        </a:rPr>
                        <a:t>Запечённое яблоко</a:t>
                      </a:r>
                    </a:p>
                    <a:p>
                      <a:pPr algn="ctr">
                        <a:spcAft>
                          <a:spcPts val="0"/>
                        </a:spcAft>
                      </a:pPr>
                      <a:endParaRPr lang="ru-RU" sz="1200" b="0" i="0" u="none" dirty="0" smtClean="0">
                        <a:latin typeface="Times New Roman"/>
                        <a:ea typeface="Times New Roman"/>
                      </a:endParaRPr>
                    </a:p>
                    <a:p>
                      <a:pPr algn="ctr">
                        <a:spcAft>
                          <a:spcPts val="0"/>
                        </a:spcAft>
                      </a:pPr>
                      <a:endParaRPr lang="en-US" sz="1200" b="0" i="0" u="none" dirty="0" smtClean="0">
                        <a:latin typeface="Times New Roman"/>
                        <a:ea typeface="Times New Roman"/>
                      </a:endParaRPr>
                    </a:p>
                    <a:p>
                      <a:pPr algn="ctr">
                        <a:spcAft>
                          <a:spcPts val="0"/>
                        </a:spcAft>
                      </a:pPr>
                      <a:r>
                        <a:rPr lang="ru-RU" sz="1200" b="1" i="1" u="sng" dirty="0" smtClean="0">
                          <a:latin typeface="Times New Roman"/>
                          <a:ea typeface="Times New Roman"/>
                        </a:rPr>
                        <a:t>Ужин</a:t>
                      </a:r>
                      <a:endParaRPr lang="ru-RU" sz="1200" dirty="0">
                        <a:latin typeface="Times New Roman"/>
                        <a:ea typeface="Times New Roman"/>
                      </a:endParaRPr>
                    </a:p>
                    <a:p>
                      <a:pPr algn="ctr">
                        <a:spcAft>
                          <a:spcPts val="0"/>
                        </a:spcAft>
                      </a:pPr>
                      <a:r>
                        <a:rPr lang="ru-RU" sz="1200" dirty="0">
                          <a:latin typeface="Times New Roman"/>
                          <a:ea typeface="Times New Roman"/>
                        </a:rPr>
                        <a:t>Овощное рагу с мясом, </a:t>
                      </a:r>
                    </a:p>
                    <a:p>
                      <a:pPr algn="ctr">
                        <a:spcAft>
                          <a:spcPts val="0"/>
                        </a:spcAft>
                      </a:pPr>
                      <a:r>
                        <a:rPr lang="ru-RU" sz="1200" dirty="0">
                          <a:latin typeface="Times New Roman"/>
                          <a:ea typeface="Times New Roman"/>
                        </a:rPr>
                        <a:t>чай б/сахара, </a:t>
                      </a:r>
                    </a:p>
                    <a:p>
                      <a:pPr algn="ctr">
                        <a:spcAft>
                          <a:spcPts val="0"/>
                        </a:spcAft>
                      </a:pPr>
                      <a:r>
                        <a:rPr lang="ru-RU" sz="1200" dirty="0">
                          <a:latin typeface="Times New Roman"/>
                          <a:ea typeface="Times New Roman"/>
                        </a:rPr>
                        <a:t>хлеб ржаной</a:t>
                      </a:r>
                    </a:p>
                  </a:txBody>
                  <a:tcPr marL="24493" marR="24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060848" y="470386"/>
            <a:ext cx="4582862" cy="369332"/>
          </a:xfrm>
          <a:prstGeom prst="rect">
            <a:avLst/>
          </a:prstGeom>
        </p:spPr>
        <p:txBody>
          <a:bodyPr wrap="square">
            <a:spAutoFit/>
          </a:bodyPr>
          <a:lstStyle/>
          <a:p>
            <a:pPr algn="just"/>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5"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217040"/>
            <a:ext cx="6924594" cy="93610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785794" y="928662"/>
            <a:ext cx="5429288" cy="5570756"/>
          </a:xfrm>
          <a:prstGeom prst="rect">
            <a:avLst/>
          </a:prstGeom>
        </p:spPr>
        <p:txBody>
          <a:bodyPr wrap="square">
            <a:spAutoFit/>
          </a:bodyPr>
          <a:lstStyle/>
          <a:p>
            <a:pPr lvl="0" algn="ctr" fontAlgn="base">
              <a:spcBef>
                <a:spcPct val="0"/>
              </a:spcBef>
              <a:spcAft>
                <a:spcPct val="0"/>
              </a:spcAft>
              <a:tabLst>
                <a:tab pos="285750" algn="l"/>
              </a:tabLst>
            </a:pPr>
            <a:r>
              <a:rPr lang="ru-RU" b="1" i="1" dirty="0" smtClean="0">
                <a:solidFill>
                  <a:srgbClr val="FF0000"/>
                </a:solidFill>
                <a:latin typeface="Arial Narrow" pitchFamily="34" charset="0"/>
                <a:ea typeface="Times New Roman" pitchFamily="18" charset="0"/>
                <a:cs typeface="Aharoni" pitchFamily="2" charset="-79"/>
              </a:rPr>
              <a:t>Что дол</a:t>
            </a:r>
            <a:r>
              <a:rPr lang="ru-RU" sz="1600" i="1" dirty="0" smtClean="0">
                <a:solidFill>
                  <a:srgbClr val="FF0000"/>
                </a:solidFill>
                <a:latin typeface="Arial Narrow" pitchFamily="34" charset="0"/>
                <a:ea typeface="Times New Roman" pitchFamily="18" charset="0"/>
                <a:cs typeface="Aharoni" pitchFamily="2" charset="-79"/>
              </a:rPr>
              <a:t>ж</a:t>
            </a:r>
            <a:r>
              <a:rPr lang="ru-RU" b="1" i="1" dirty="0" smtClean="0">
                <a:solidFill>
                  <a:srgbClr val="FF0000"/>
                </a:solidFill>
                <a:latin typeface="Arial Narrow" pitchFamily="34" charset="0"/>
                <a:ea typeface="Times New Roman" pitchFamily="18" charset="0"/>
                <a:cs typeface="Aharoni" pitchFamily="2" charset="-79"/>
              </a:rPr>
              <a:t>ен, знать родитель?</a:t>
            </a:r>
            <a:endParaRPr lang="ru-RU" sz="900" dirty="0" smtClean="0">
              <a:latin typeface="Arial" pitchFamily="34" charset="0"/>
              <a:cs typeface="Arial" pitchFamily="34" charset="0"/>
            </a:endParaRPr>
          </a:p>
          <a:p>
            <a:pPr lvl="0" algn="just" eaLnBrk="0" fontAlgn="base" hangingPunct="0">
              <a:spcBef>
                <a:spcPct val="0"/>
              </a:spcBef>
              <a:spcAft>
                <a:spcPct val="0"/>
              </a:spcAft>
              <a:tabLst>
                <a:tab pos="285750" algn="l"/>
              </a:tabLst>
            </a:pPr>
            <a:r>
              <a:rPr lang="ru-RU" dirty="0" smtClean="0">
                <a:latin typeface="Times New Roman" pitchFamily="18" charset="0"/>
                <a:ea typeface="Times New Roman" pitchFamily="18" charset="0"/>
                <a:cs typeface="Times New Roman" pitchFamily="18" charset="0"/>
              </a:rPr>
              <a:t>  </a:t>
            </a:r>
            <a:r>
              <a:rPr lang="ru-RU" sz="1600" i="1" dirty="0" smtClean="0">
                <a:latin typeface="Times New Roman" pitchFamily="18" charset="0"/>
                <a:ea typeface="Times New Roman" pitchFamily="18" charset="0"/>
                <a:cs typeface="Times New Roman" pitchFamily="18" charset="0"/>
              </a:rPr>
              <a:t>Нам часто приходится наблюдать  детей, у которых риск развития аллергии высок. Это, как правило, дети, где один из родственников болел тем или иным аллергическим заболеванием. Приведем примеры предосторожности, которые следует предпринимать сразу же после рождения ребенка, чтобы снизить риск развития у него аллергии.</a:t>
            </a:r>
            <a:endParaRPr lang="ru-RU" sz="1600" i="1"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285750" algn="l"/>
              </a:tabLst>
            </a:pPr>
            <a:r>
              <a:rPr lang="ru-RU" sz="1600" i="1" dirty="0" smtClean="0">
                <a:latin typeface="Times New Roman" pitchFamily="18" charset="0"/>
                <a:ea typeface="Times New Roman" pitchFamily="18" charset="0"/>
                <a:cs typeface="Times New Roman" pitchFamily="18" charset="0"/>
              </a:rPr>
              <a:t>Кормите ребенка грудью, пока возможно.</a:t>
            </a:r>
            <a:endParaRPr lang="ru-RU" sz="1600" i="1"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285750" algn="l"/>
              </a:tabLst>
            </a:pPr>
            <a:r>
              <a:rPr lang="ru-RU" sz="1600" i="1" dirty="0" smtClean="0">
                <a:latin typeface="Times New Roman" pitchFamily="18" charset="0"/>
                <a:ea typeface="Times New Roman" pitchFamily="18" charset="0"/>
                <a:cs typeface="Times New Roman" pitchFamily="18" charset="0"/>
              </a:rPr>
              <a:t>При выборе детского питания следуйте указаниям врача.</a:t>
            </a:r>
            <a:endParaRPr lang="ru-RU" sz="1600" i="1"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285750" algn="l"/>
              </a:tabLst>
            </a:pPr>
            <a:r>
              <a:rPr lang="ru-RU" sz="1600" i="1" dirty="0" smtClean="0">
                <a:latin typeface="Times New Roman" pitchFamily="18" charset="0"/>
                <a:ea typeface="Times New Roman" pitchFamily="18" charset="0"/>
                <a:cs typeface="Times New Roman" pitchFamily="18" charset="0"/>
              </a:rPr>
              <a:t>Избегайте кормления ребенка коровьим молоком или продуктами из него до годовалого возраста.</a:t>
            </a:r>
            <a:endParaRPr lang="ru-RU" sz="1600" i="1"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285750" algn="l"/>
              </a:tabLst>
            </a:pPr>
            <a:r>
              <a:rPr lang="ru-RU" sz="1600" i="1" dirty="0" smtClean="0">
                <a:latin typeface="Times New Roman" pitchFamily="18" charset="0"/>
                <a:ea typeface="Times New Roman" pitchFamily="18" charset="0"/>
                <a:cs typeface="Times New Roman" pitchFamily="18" charset="0"/>
              </a:rPr>
              <a:t>Мойте руки чистым детским мылом.</a:t>
            </a:r>
            <a:endParaRPr lang="ru-RU" sz="1600" i="1"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285750" algn="l"/>
              </a:tabLst>
            </a:pPr>
            <a:r>
              <a:rPr lang="ru-RU" sz="1600" i="1" dirty="0" smtClean="0">
                <a:latin typeface="Times New Roman" pitchFamily="18" charset="0"/>
                <a:ea typeface="Times New Roman" pitchFamily="18" charset="0"/>
                <a:cs typeface="Times New Roman" pitchFamily="18" charset="0"/>
              </a:rPr>
              <a:t>Не давайте ребенку животного белка (мясо, яйца, рыба и т. д.) до достижения пятимесячного возраста.</a:t>
            </a:r>
            <a:endParaRPr lang="ru-RU" sz="1600" i="1"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285750" algn="l"/>
              </a:tabLst>
            </a:pPr>
            <a:r>
              <a:rPr lang="ru-RU" sz="1600" i="1" dirty="0" smtClean="0">
                <a:latin typeface="Times New Roman" pitchFamily="18" charset="0"/>
                <a:ea typeface="Times New Roman" pitchFamily="18" charset="0"/>
                <a:cs typeface="Times New Roman" pitchFamily="18" charset="0"/>
              </a:rPr>
              <a:t>Дождитесь результатов аллергических проб перед кормлением ребенка помидорами, апельсинами, клубникой, шоколадом, яйцами, рыбой и другой потенциальной </a:t>
            </a:r>
            <a:r>
              <a:rPr lang="ru-RU" sz="1600" i="1" dirty="0" err="1" smtClean="0">
                <a:latin typeface="Times New Roman" pitchFamily="18" charset="0"/>
                <a:ea typeface="Times New Roman" pitchFamily="18" charset="0"/>
                <a:cs typeface="Times New Roman" pitchFamily="18" charset="0"/>
              </a:rPr>
              <a:t>аллергенной</a:t>
            </a:r>
            <a:r>
              <a:rPr lang="ru-RU" sz="1600" i="1" dirty="0" smtClean="0">
                <a:latin typeface="Times New Roman" pitchFamily="18" charset="0"/>
                <a:ea typeface="Times New Roman" pitchFamily="18" charset="0"/>
                <a:cs typeface="Times New Roman" pitchFamily="18" charset="0"/>
              </a:rPr>
              <a:t> пищей.</a:t>
            </a:r>
            <a:endParaRPr lang="ru-RU" sz="1600" i="1"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285750" algn="l"/>
              </a:tabLst>
            </a:pPr>
            <a:r>
              <a:rPr lang="ru-RU" sz="1600" i="1" dirty="0" smtClean="0">
                <a:latin typeface="Times New Roman" pitchFamily="18" charset="0"/>
                <a:ea typeface="Times New Roman" pitchFamily="18" charset="0"/>
                <a:cs typeface="Times New Roman" pitchFamily="18" charset="0"/>
              </a:rPr>
              <a:t>Если Вы даете ребенку новый продукт, вначале ограничитесь его минимумом.</a:t>
            </a:r>
            <a:endParaRPr lang="ru-RU" sz="1600" i="1"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285750" algn="l"/>
              </a:tabLst>
            </a:pPr>
            <a:r>
              <a:rPr lang="ru-RU" sz="1600" i="1" dirty="0" smtClean="0">
                <a:latin typeface="Times New Roman" pitchFamily="18" charset="0"/>
                <a:ea typeface="Times New Roman" pitchFamily="18" charset="0"/>
                <a:cs typeface="Times New Roman" pitchFamily="18" charset="0"/>
              </a:rPr>
              <a:t>Следуйте советам врача, а не слухам «о чудесном исцелении» от аллергии.</a:t>
            </a:r>
            <a:endParaRPr lang="ru-RU" sz="1600" i="1" dirty="0" smtClean="0">
              <a:latin typeface="Times New Roman" pitchFamily="18" charset="0"/>
              <a:cs typeface="Times New Roman" pitchFamily="18" charset="0"/>
            </a:endParaRPr>
          </a:p>
        </p:txBody>
      </p:sp>
      <p:pic>
        <p:nvPicPr>
          <p:cNvPr id="8" name="Рисунок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714752" y="6286512"/>
            <a:ext cx="2357454" cy="2655663"/>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484</TotalTime>
  <Words>752</Words>
  <Application>Microsoft Office PowerPoint</Application>
  <PresentationFormat>Экран (4:3)</PresentationFormat>
  <Paragraphs>132</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vector>
  </TitlesOfParts>
  <Company>MultiDVD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52</cp:revision>
  <dcterms:created xsi:type="dcterms:W3CDTF">2015-04-21T05:40:29Z</dcterms:created>
  <dcterms:modified xsi:type="dcterms:W3CDTF">2015-10-20T11:51:51Z</dcterms:modified>
</cp:coreProperties>
</file>